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5" r:id="rId2"/>
    <p:sldMasterId id="2147483678" r:id="rId3"/>
  </p:sldMasterIdLst>
  <p:notesMasterIdLst>
    <p:notesMasterId r:id="rId45"/>
  </p:notesMasterIdLst>
  <p:sldIdLst>
    <p:sldId id="256" r:id="rId4"/>
    <p:sldId id="257" r:id="rId5"/>
    <p:sldId id="258" r:id="rId6"/>
    <p:sldId id="259" r:id="rId7"/>
    <p:sldId id="298" r:id="rId8"/>
    <p:sldId id="260" r:id="rId9"/>
    <p:sldId id="299" r:id="rId10"/>
    <p:sldId id="300" r:id="rId11"/>
    <p:sldId id="301" r:id="rId12"/>
    <p:sldId id="302" r:id="rId13"/>
    <p:sldId id="303" r:id="rId14"/>
    <p:sldId id="304" r:id="rId15"/>
    <p:sldId id="305" r:id="rId16"/>
    <p:sldId id="306" r:id="rId17"/>
    <p:sldId id="307" r:id="rId18"/>
    <p:sldId id="308" r:id="rId19"/>
    <p:sldId id="309" r:id="rId20"/>
    <p:sldId id="310" r:id="rId21"/>
    <p:sldId id="311" r:id="rId22"/>
    <p:sldId id="312" r:id="rId23"/>
    <p:sldId id="313" r:id="rId24"/>
    <p:sldId id="314" r:id="rId25"/>
    <p:sldId id="315" r:id="rId26"/>
    <p:sldId id="316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548DD736-37CB-4484-9E1E-C27D1C51C3F6}">
          <p14:sldIdLst>
            <p14:sldId id="256"/>
            <p14:sldId id="257"/>
            <p14:sldId id="258"/>
            <p14:sldId id="259"/>
          </p14:sldIdLst>
        </p14:section>
        <p14:section name="구조도" id="{0E8552F2-7148-4F8F-9C09-891D95DDBE91}">
          <p14:sldIdLst>
            <p14:sldId id="298"/>
          </p14:sldIdLst>
        </p14:section>
        <p14:section name="메인페이지" id="{4BD2C660-48F3-40F8-B42E-B0FE4987E5D2}">
          <p14:sldIdLst>
            <p14:sldId id="260"/>
            <p14:sldId id="299"/>
          </p14:sldIdLst>
        </p14:section>
        <p14:section name="로그인 페이지" id="{22845C6E-F857-4DE4-B6AD-9B2D1B4BFFA7}">
          <p14:sldIdLst>
            <p14:sldId id="300"/>
            <p14:sldId id="301"/>
            <p14:sldId id="302"/>
          </p14:sldIdLst>
        </p14:section>
        <p14:section name="AI설문 참여" id="{23029E9D-5BD3-48B1-81A4-59B3F9B34E6E}">
          <p14:sldIdLst>
            <p14:sldId id="303"/>
            <p14:sldId id="304"/>
          </p14:sldIdLst>
        </p14:section>
        <p14:section name="스토어" id="{6E621CFC-7A97-42B8-8992-D7391132DEA7}">
          <p14:sldIdLst>
            <p14:sldId id="305"/>
            <p14:sldId id="306"/>
            <p14:sldId id="307"/>
          </p14:sldIdLst>
        </p14:section>
        <p14:section name="장바구니" id="{000D500C-C32B-47CC-A5BA-645BEE93B12A}">
          <p14:sldIdLst>
            <p14:sldId id="308"/>
            <p14:sldId id="309"/>
            <p14:sldId id="310"/>
            <p14:sldId id="311"/>
            <p14:sldId id="312"/>
            <p14:sldId id="313"/>
          </p14:sldIdLst>
        </p14:section>
        <p14:section name="후기" id="{964B6314-9AFB-4DC5-8010-0D05B6ED1E21}">
          <p14:sldIdLst>
            <p14:sldId id="314"/>
            <p14:sldId id="315"/>
            <p14:sldId id="316"/>
          </p14:sldIdLst>
        </p14:section>
        <p14:section name="고객센터" id="{485EFBE2-B67C-4057-BF8D-D3C9CF49CA8A}">
          <p14:sldIdLst>
            <p14:sldId id="281"/>
            <p14:sldId id="282"/>
            <p14:sldId id="283"/>
            <p14:sldId id="284"/>
            <p14:sldId id="285"/>
            <p14:sldId id="286"/>
          </p14:sldIdLst>
        </p14:section>
        <p14:section name="마이페이지" id="{0879D9C9-ACB6-4717-92B7-969F34316316}">
          <p14:sldIdLst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</p14:sldIdLst>
        </p14:section>
        <p14:section name="관리자페이지" id="{CCB653EB-5EF6-4B10-BAD0-817AEFD882CA}">
          <p14:sldIdLst>
            <p14:sldId id="295"/>
            <p14:sldId id="296"/>
            <p14:sldId id="29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>
    <p:extLst>
      <p:ext uri="{19B8F6BF-5375-455C-9EA6-DF929625EA0E}">
        <p15:presenceInfo xmlns:p15="http://schemas.microsoft.com/office/powerpoint/2012/main" userId="Administrato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 autoAdjust="0"/>
    <p:restoredTop sz="96400" autoAdjust="0"/>
  </p:normalViewPr>
  <p:slideViewPr>
    <p:cSldViewPr>
      <p:cViewPr varScale="1">
        <p:scale>
          <a:sx n="152" d="100"/>
          <a:sy n="152" d="100"/>
        </p:scale>
        <p:origin x="444" y="13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viewProps" Target="viewProps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jpeg>
</file>

<file path=ppt/media/image12.jpeg>
</file>

<file path=ppt/media/image13.jpg>
</file>

<file path=ppt/media/image14.PNG>
</file>

<file path=ppt/media/image15.PNG>
</file>

<file path=ppt/media/image16.png>
</file>

<file path=ppt/media/image17.jpeg>
</file>

<file path=ppt/media/image18.jpg>
</file>

<file path=ppt/media/image19.jpeg>
</file>

<file path=ppt/media/image2.png>
</file>

<file path=ppt/media/image20.jpeg>
</file>

<file path=ppt/media/image21.jpe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png>
</file>

<file path=ppt/media/image31.jpeg>
</file>

<file path=ppt/media/image32.jpeg>
</file>

<file path=ppt/media/image33.jpeg>
</file>

<file path=ppt/media/image34.png>
</file>

<file path=ppt/media/image35.jpeg>
</file>

<file path=ppt/media/image36.pn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8C27B5-1C5B-4F09-A7C0-020D61B79805}" type="datetimeFigureOut">
              <a:rPr lang="ko-KR" altLang="en-US" smtClean="0"/>
              <a:pPr/>
              <a:t>2023-10-20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55FC6C-CF9B-400A-B7B2-D752D6F85B9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5FC6C-CF9B-400A-B7B2-D752D6F85B9D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8277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55FC6C-CF9B-400A-B7B2-D752D6F85B9D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8110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개체 틀 9"/>
          <p:cNvSpPr>
            <a:spLocks noGrp="1"/>
          </p:cNvSpPr>
          <p:nvPr>
            <p:ph type="title"/>
          </p:nvPr>
        </p:nvSpPr>
        <p:spPr>
          <a:xfrm>
            <a:off x="285428" y="1520205"/>
            <a:ext cx="8463036" cy="432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1600" i="0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6" name="Line 98"/>
          <p:cNvSpPr>
            <a:spLocks noChangeShapeType="1"/>
          </p:cNvSpPr>
          <p:nvPr userDrawn="1"/>
        </p:nvSpPr>
        <p:spPr bwMode="auto">
          <a:xfrm>
            <a:off x="1100758" y="1491630"/>
            <a:ext cx="7632848" cy="0"/>
          </a:xfrm>
          <a:prstGeom prst="line">
            <a:avLst/>
          </a:prstGeom>
          <a:noFill/>
          <a:ln w="57150" cmpd="sng">
            <a:solidFill>
              <a:schemeClr val="accent6">
                <a:lumMod val="75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sp>
        <p:nvSpPr>
          <p:cNvPr id="27" name="TextBox 26"/>
          <p:cNvSpPr txBox="1"/>
          <p:nvPr userDrawn="1"/>
        </p:nvSpPr>
        <p:spPr>
          <a:xfrm>
            <a:off x="289620" y="1362472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Storyboard</a:t>
            </a:r>
            <a:endParaRPr lang="ko-KR" altLang="en-US" sz="10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</p:txBody>
      </p:sp>
      <p:graphicFrame>
        <p:nvGraphicFramePr>
          <p:cNvPr id="28" name="Group 99"/>
          <p:cNvGraphicFramePr>
            <a:graphicFrameLocks noGrp="1"/>
          </p:cNvGraphicFramePr>
          <p:nvPr userDrawn="1"/>
        </p:nvGraphicFramePr>
        <p:xfrm>
          <a:off x="395536" y="3552825"/>
          <a:ext cx="8210500" cy="51816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5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2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2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52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4826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Document Version</a:t>
                      </a:r>
                      <a:endParaRPr kumimoji="1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horzOverflow="overflow"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Last Updated</a:t>
                      </a:r>
                      <a:endParaRPr kumimoji="1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Organization</a:t>
                      </a:r>
                      <a:endParaRPr kumimoji="1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Author</a:t>
                      </a:r>
                      <a:endParaRPr kumimoji="1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680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horzOverflow="overflow"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0" name="텍스트 개체 틀 17"/>
          <p:cNvSpPr>
            <a:spLocks noGrp="1"/>
          </p:cNvSpPr>
          <p:nvPr>
            <p:ph type="body" sz="quarter" idx="10"/>
          </p:nvPr>
        </p:nvSpPr>
        <p:spPr>
          <a:xfrm>
            <a:off x="399728" y="3824461"/>
            <a:ext cx="2016472" cy="215751"/>
          </a:xfrm>
          <a:prstGeom prst="rect">
            <a:avLst/>
          </a:prstGeom>
        </p:spPr>
        <p:txBody>
          <a:bodyPr/>
          <a:lstStyle>
            <a:lvl1pPr algn="ctr">
              <a:buNone/>
              <a:defRPr sz="105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31" name="텍스트 개체 틀 17"/>
          <p:cNvSpPr>
            <a:spLocks noGrp="1"/>
          </p:cNvSpPr>
          <p:nvPr>
            <p:ph type="body" sz="quarter" idx="11"/>
          </p:nvPr>
        </p:nvSpPr>
        <p:spPr>
          <a:xfrm>
            <a:off x="2466653" y="3824461"/>
            <a:ext cx="2016472" cy="215751"/>
          </a:xfrm>
          <a:prstGeom prst="rect">
            <a:avLst/>
          </a:prstGeom>
        </p:spPr>
        <p:txBody>
          <a:bodyPr/>
          <a:lstStyle>
            <a:lvl1pPr algn="ctr">
              <a:buNone/>
              <a:defRPr sz="105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32" name="텍스트 개체 틀 17"/>
          <p:cNvSpPr>
            <a:spLocks noGrp="1"/>
          </p:cNvSpPr>
          <p:nvPr>
            <p:ph type="body" sz="quarter" idx="12"/>
          </p:nvPr>
        </p:nvSpPr>
        <p:spPr>
          <a:xfrm>
            <a:off x="4509517" y="3824461"/>
            <a:ext cx="2016472" cy="215751"/>
          </a:xfrm>
          <a:prstGeom prst="rect">
            <a:avLst/>
          </a:prstGeom>
        </p:spPr>
        <p:txBody>
          <a:bodyPr/>
          <a:lstStyle>
            <a:lvl1pPr algn="ctr">
              <a:buNone/>
              <a:defRPr sz="105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33" name="텍스트 개체 틀 17"/>
          <p:cNvSpPr>
            <a:spLocks noGrp="1"/>
          </p:cNvSpPr>
          <p:nvPr>
            <p:ph type="body" sz="quarter" idx="13"/>
          </p:nvPr>
        </p:nvSpPr>
        <p:spPr>
          <a:xfrm>
            <a:off x="6569174" y="3824461"/>
            <a:ext cx="2016472" cy="215751"/>
          </a:xfrm>
          <a:prstGeom prst="rect">
            <a:avLst/>
          </a:prstGeom>
        </p:spPr>
        <p:txBody>
          <a:bodyPr/>
          <a:lstStyle>
            <a:lvl1pPr algn="ctr">
              <a:buNone/>
              <a:defRPr sz="105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23528" y="2211710"/>
            <a:ext cx="6400800" cy="80922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11" name="제목 5"/>
          <p:cNvSpPr>
            <a:spLocks noGrp="1"/>
          </p:cNvSpPr>
          <p:nvPr>
            <p:ph type="title"/>
          </p:nvPr>
        </p:nvSpPr>
        <p:spPr>
          <a:xfrm>
            <a:off x="107504" y="1707654"/>
            <a:ext cx="7344816" cy="277143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415064" y="195486"/>
            <a:ext cx="54942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1AA835D-8947-4686-9B80-1C1BEEAA91E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4" name="Line 98"/>
          <p:cNvSpPr>
            <a:spLocks noChangeShapeType="1"/>
          </p:cNvSpPr>
          <p:nvPr userDrawn="1"/>
        </p:nvSpPr>
        <p:spPr bwMode="auto">
          <a:xfrm>
            <a:off x="107504" y="2128813"/>
            <a:ext cx="8856984" cy="0"/>
          </a:xfrm>
          <a:prstGeom prst="line">
            <a:avLst/>
          </a:prstGeom>
          <a:noFill/>
          <a:ln w="12700" cmpd="sng">
            <a:solidFill>
              <a:schemeClr val="bg1">
                <a:lumMod val="5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00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>
          <a:xfrm>
            <a:off x="107504" y="206375"/>
            <a:ext cx="7344816" cy="277143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415064" y="195486"/>
            <a:ext cx="54942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1AA835D-8947-4686-9B80-1C1BEEAA91E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5" name="Line 98"/>
          <p:cNvSpPr>
            <a:spLocks noChangeShapeType="1"/>
          </p:cNvSpPr>
          <p:nvPr userDrawn="1"/>
        </p:nvSpPr>
        <p:spPr bwMode="auto">
          <a:xfrm>
            <a:off x="107504" y="483518"/>
            <a:ext cx="8856984" cy="0"/>
          </a:xfrm>
          <a:prstGeom prst="line">
            <a:avLst/>
          </a:prstGeom>
          <a:noFill/>
          <a:ln w="12700" cmpd="sng">
            <a:solidFill>
              <a:schemeClr val="bg1">
                <a:lumMod val="5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594576" y="0"/>
            <a:ext cx="54942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1AA835D-8947-4686-9B80-1C1BEEAA91E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2" name="Rectangle 34"/>
          <p:cNvSpPr>
            <a:spLocks noChangeArrowheads="1"/>
          </p:cNvSpPr>
          <p:nvPr userDrawn="1"/>
        </p:nvSpPr>
        <p:spPr bwMode="auto">
          <a:xfrm>
            <a:off x="6876256" y="267494"/>
            <a:ext cx="2267744" cy="193675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78830" tIns="39415" rIns="78830" bIns="39415" anchor="ctr"/>
          <a:lstStyle/>
          <a:p>
            <a:pPr algn="ctr">
              <a:spcBef>
                <a:spcPct val="50000"/>
              </a:spcBef>
              <a:defRPr/>
            </a:pPr>
            <a:r>
              <a:rPr lang="en-US" altLang="ko-KR" sz="800" dirty="0">
                <a:solidFill>
                  <a:prstClr val="white"/>
                </a:solidFill>
                <a:latin typeface="+mn-ea"/>
                <a:ea typeface="+mn-ea"/>
              </a:rPr>
              <a:t>Description (</a:t>
            </a:r>
            <a:r>
              <a:rPr lang="ko-KR" altLang="en-US" sz="800" dirty="0">
                <a:solidFill>
                  <a:prstClr val="white"/>
                </a:solidFill>
                <a:latin typeface="+mn-ea"/>
                <a:ea typeface="+mn-ea"/>
              </a:rPr>
              <a:t>화면설명</a:t>
            </a:r>
            <a:r>
              <a:rPr lang="en-US" altLang="ko-KR" sz="800" dirty="0">
                <a:solidFill>
                  <a:prstClr val="white"/>
                </a:solidFill>
                <a:latin typeface="+mn-ea"/>
                <a:ea typeface="+mn-ea"/>
              </a:rPr>
              <a:t>)</a:t>
            </a:r>
            <a:endParaRPr lang="en-US" sz="800" dirty="0">
              <a:solidFill>
                <a:prstClr val="white"/>
              </a:solidFill>
              <a:latin typeface="+mn-ea"/>
              <a:ea typeface="+mn-ea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916031" y="685506"/>
            <a:ext cx="21308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endParaRPr lang="ko-KR" altLang="en-US" sz="1000" dirty="0">
              <a:latin typeface="+mn-ea"/>
              <a:ea typeface="+mn-ea"/>
            </a:endParaRPr>
          </a:p>
        </p:txBody>
      </p:sp>
      <p:sp>
        <p:nvSpPr>
          <p:cNvPr id="20" name="Rectangle 7"/>
          <p:cNvSpPr>
            <a:spLocks noChangeArrowheads="1"/>
          </p:cNvSpPr>
          <p:nvPr userDrawn="1"/>
        </p:nvSpPr>
        <p:spPr bwMode="auto">
          <a:xfrm>
            <a:off x="6876256" y="267494"/>
            <a:ext cx="2267744" cy="4666803"/>
          </a:xfrm>
          <a:prstGeom prst="rect">
            <a:avLst/>
          </a:prstGeom>
          <a:noFill/>
          <a:ln w="952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wrap="none" lIns="78830" tIns="39415" rIns="78830" bIns="39415" anchor="ctr"/>
          <a:lstStyle/>
          <a:p>
            <a:pPr algn="ctr">
              <a:spcBef>
                <a:spcPct val="10000"/>
              </a:spcBef>
              <a:defRPr/>
            </a:pPr>
            <a:endParaRPr lang="ko-KR" altLang="en-US" dirty="0">
              <a:solidFill>
                <a:prstClr val="black"/>
              </a:solidFill>
              <a:latin typeface="+mn-ea"/>
              <a:ea typeface="+mn-ea"/>
            </a:endParaRPr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6876256" y="483518"/>
            <a:ext cx="2267744" cy="4464495"/>
          </a:xfrm>
          <a:prstGeom prst="rect">
            <a:avLst/>
          </a:prstGeom>
        </p:spPr>
        <p:txBody>
          <a:bodyPr lIns="36000" rIns="0"/>
          <a:lstStyle>
            <a:lvl1pPr>
              <a:buFont typeface="+mj-ea"/>
              <a:buAutoNum type="circleNumDbPlain"/>
              <a:defRPr lang="ko-KR" altLang="en-US" sz="800" smtClean="0"/>
            </a:lvl1pPr>
            <a:lvl2pPr>
              <a:defRPr lang="ko-KR" altLang="en-US" sz="700" smtClean="0"/>
            </a:lvl2pPr>
            <a:lvl3pPr>
              <a:defRPr lang="ko-KR" altLang="en-US" sz="1050" smtClean="0"/>
            </a:lvl3pPr>
            <a:lvl4pPr>
              <a:defRPr lang="ko-KR" altLang="en-US" sz="1000" smtClean="0"/>
            </a:lvl4pPr>
            <a:lvl5pPr>
              <a:defRPr lang="ko-KR" altLang="en-US" sz="10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</p:txBody>
      </p:sp>
      <p:sp>
        <p:nvSpPr>
          <p:cNvPr id="19" name="제목 1"/>
          <p:cNvSpPr>
            <a:spLocks noGrp="1"/>
          </p:cNvSpPr>
          <p:nvPr>
            <p:ph type="title"/>
          </p:nvPr>
        </p:nvSpPr>
        <p:spPr>
          <a:xfrm>
            <a:off x="1403648" y="16215"/>
            <a:ext cx="5400600" cy="29207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1" name="텍스트 개체 틀 14"/>
          <p:cNvSpPr>
            <a:spLocks noGrp="1"/>
          </p:cNvSpPr>
          <p:nvPr>
            <p:ph type="body" sz="quarter" idx="11"/>
          </p:nvPr>
        </p:nvSpPr>
        <p:spPr>
          <a:xfrm>
            <a:off x="395858" y="12700"/>
            <a:ext cx="1007790" cy="287486"/>
          </a:xfrm>
          <a:prstGeom prst="rect">
            <a:avLst/>
          </a:prstGeom>
        </p:spPr>
        <p:txBody>
          <a:bodyPr lIns="0" rIns="0"/>
          <a:lstStyle>
            <a:lvl1pPr>
              <a:buNone/>
              <a:defRPr sz="10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016972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594576" y="0"/>
            <a:ext cx="54942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1AA835D-8947-4686-9B80-1C1BEEAA91E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403648" y="16215"/>
            <a:ext cx="5400600" cy="29207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6" name="텍스트 개체 틀 14"/>
          <p:cNvSpPr>
            <a:spLocks noGrp="1"/>
          </p:cNvSpPr>
          <p:nvPr>
            <p:ph type="body" sz="quarter" idx="11"/>
          </p:nvPr>
        </p:nvSpPr>
        <p:spPr>
          <a:xfrm>
            <a:off x="395858" y="12700"/>
            <a:ext cx="1007790" cy="287486"/>
          </a:xfrm>
          <a:prstGeom prst="rect">
            <a:avLst/>
          </a:prstGeom>
        </p:spPr>
        <p:txBody>
          <a:bodyPr lIns="0" rIns="0"/>
          <a:lstStyle>
            <a:lvl1pPr>
              <a:buNone/>
              <a:defRPr sz="10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594576" y="0"/>
            <a:ext cx="54942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1AA835D-8947-4686-9B80-1C1BEEAA91E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2" name="Rectangle 34"/>
          <p:cNvSpPr>
            <a:spLocks noChangeArrowheads="1"/>
          </p:cNvSpPr>
          <p:nvPr userDrawn="1"/>
        </p:nvSpPr>
        <p:spPr bwMode="auto">
          <a:xfrm>
            <a:off x="6876256" y="267494"/>
            <a:ext cx="2267744" cy="193675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78830" tIns="39415" rIns="78830" bIns="39415" anchor="ctr"/>
          <a:lstStyle/>
          <a:p>
            <a:pPr algn="ctr">
              <a:spcBef>
                <a:spcPct val="50000"/>
              </a:spcBef>
              <a:defRPr/>
            </a:pPr>
            <a:r>
              <a:rPr lang="en-US" altLang="ko-KR" sz="800" dirty="0">
                <a:solidFill>
                  <a:prstClr val="white"/>
                </a:solidFill>
                <a:latin typeface="+mn-ea"/>
                <a:ea typeface="+mn-ea"/>
              </a:rPr>
              <a:t>Description (</a:t>
            </a:r>
            <a:r>
              <a:rPr lang="ko-KR" altLang="en-US" sz="800" dirty="0">
                <a:solidFill>
                  <a:prstClr val="white"/>
                </a:solidFill>
                <a:latin typeface="+mn-ea"/>
                <a:ea typeface="+mn-ea"/>
              </a:rPr>
              <a:t>화면설명</a:t>
            </a:r>
            <a:r>
              <a:rPr lang="en-US" altLang="ko-KR" sz="800" dirty="0">
                <a:solidFill>
                  <a:prstClr val="white"/>
                </a:solidFill>
                <a:latin typeface="+mn-ea"/>
                <a:ea typeface="+mn-ea"/>
              </a:rPr>
              <a:t>)</a:t>
            </a:r>
            <a:endParaRPr lang="en-US" sz="800" dirty="0">
              <a:solidFill>
                <a:prstClr val="white"/>
              </a:solidFill>
              <a:latin typeface="+mn-ea"/>
              <a:ea typeface="+mn-ea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916031" y="685506"/>
            <a:ext cx="21308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endParaRPr lang="ko-KR" altLang="en-US" sz="1000" dirty="0">
              <a:latin typeface="+mn-ea"/>
              <a:ea typeface="+mn-ea"/>
            </a:endParaRPr>
          </a:p>
        </p:txBody>
      </p:sp>
      <p:sp>
        <p:nvSpPr>
          <p:cNvPr id="20" name="Rectangle 7"/>
          <p:cNvSpPr>
            <a:spLocks noChangeArrowheads="1"/>
          </p:cNvSpPr>
          <p:nvPr userDrawn="1"/>
        </p:nvSpPr>
        <p:spPr bwMode="auto">
          <a:xfrm>
            <a:off x="6876256" y="267494"/>
            <a:ext cx="2267744" cy="4666803"/>
          </a:xfrm>
          <a:prstGeom prst="rect">
            <a:avLst/>
          </a:prstGeom>
          <a:noFill/>
          <a:ln w="952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wrap="none" lIns="78830" tIns="39415" rIns="78830" bIns="39415" anchor="ctr"/>
          <a:lstStyle/>
          <a:p>
            <a:pPr algn="ctr">
              <a:spcBef>
                <a:spcPct val="10000"/>
              </a:spcBef>
              <a:defRPr/>
            </a:pPr>
            <a:endParaRPr lang="ko-KR" altLang="en-US" dirty="0">
              <a:solidFill>
                <a:prstClr val="black"/>
              </a:solidFill>
              <a:latin typeface="+mn-ea"/>
              <a:ea typeface="+mn-ea"/>
            </a:endParaRPr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6876256" y="483518"/>
            <a:ext cx="2267744" cy="4464495"/>
          </a:xfrm>
          <a:prstGeom prst="rect">
            <a:avLst/>
          </a:prstGeom>
        </p:spPr>
        <p:txBody>
          <a:bodyPr lIns="36000" rIns="0"/>
          <a:lstStyle>
            <a:lvl1pPr>
              <a:buFont typeface="+mj-ea"/>
              <a:buAutoNum type="circleNumDbPlain"/>
              <a:defRPr lang="ko-KR" altLang="en-US" sz="800" smtClean="0"/>
            </a:lvl1pPr>
            <a:lvl2pPr>
              <a:defRPr lang="ko-KR" altLang="en-US" sz="700" smtClean="0"/>
            </a:lvl2pPr>
            <a:lvl3pPr>
              <a:defRPr lang="ko-KR" altLang="en-US" sz="1050" smtClean="0"/>
            </a:lvl3pPr>
            <a:lvl4pPr>
              <a:defRPr lang="ko-KR" altLang="en-US" sz="1000" smtClean="0"/>
            </a:lvl4pPr>
            <a:lvl5pPr>
              <a:defRPr lang="ko-KR" altLang="en-US" sz="10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</p:txBody>
      </p:sp>
      <p:sp>
        <p:nvSpPr>
          <p:cNvPr id="19" name="제목 1"/>
          <p:cNvSpPr>
            <a:spLocks noGrp="1"/>
          </p:cNvSpPr>
          <p:nvPr>
            <p:ph type="title"/>
          </p:nvPr>
        </p:nvSpPr>
        <p:spPr>
          <a:xfrm>
            <a:off x="1403648" y="16215"/>
            <a:ext cx="5400600" cy="29207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1" name="텍스트 개체 틀 14"/>
          <p:cNvSpPr>
            <a:spLocks noGrp="1"/>
          </p:cNvSpPr>
          <p:nvPr>
            <p:ph type="body" sz="quarter" idx="11"/>
          </p:nvPr>
        </p:nvSpPr>
        <p:spPr>
          <a:xfrm>
            <a:off x="395858" y="12700"/>
            <a:ext cx="1007790" cy="287486"/>
          </a:xfrm>
          <a:prstGeom prst="rect">
            <a:avLst/>
          </a:prstGeom>
        </p:spPr>
        <p:txBody>
          <a:bodyPr lIns="0" rIns="0"/>
          <a:lstStyle>
            <a:lvl1pPr>
              <a:buNone/>
              <a:defRPr sz="10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71000">
                <a:schemeClr val="bg1">
                  <a:lumMod val="93000"/>
                </a:schemeClr>
              </a:gs>
              <a:gs pos="100000">
                <a:schemeClr val="bg1">
                  <a:lumMod val="57000"/>
                  <a:alpha val="3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  <a:ea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hf hdr="0" ftr="0" dt="0"/>
  <p:txStyles>
    <p:titleStyle>
      <a:lvl1pPr algn="l" defTabSz="914400" rtl="0" eaLnBrk="1" latinLnBrk="1" hangingPunct="1">
        <a:spcBef>
          <a:spcPct val="0"/>
        </a:spcBef>
        <a:buNone/>
        <a:defRPr sz="2400" i="1" kern="1200">
          <a:solidFill>
            <a:schemeClr val="tx1"/>
          </a:solidFill>
          <a:latin typeface="+mj-ea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1" r:id="rId2"/>
    <p:sldLayoutId id="2147483677" r:id="rId3"/>
    <p:sldLayoutId id="2147483683" r:id="rId4"/>
  </p:sldLayoutIdLst>
  <p:hf hdr="0" ftr="0" dt="0"/>
  <p:txStyles>
    <p:titleStyle>
      <a:lvl1pPr algn="l" defTabSz="914400" rtl="0" eaLnBrk="1" latinLnBrk="1" hangingPunct="1">
        <a:spcBef>
          <a:spcPct val="0"/>
        </a:spcBef>
        <a:buNone/>
        <a:defRPr sz="1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-4605" y="0"/>
            <a:ext cx="112109" cy="26749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900" dirty="0"/>
          </a:p>
        </p:txBody>
      </p:sp>
      <p:sp>
        <p:nvSpPr>
          <p:cNvPr id="5" name="직사각형 4"/>
          <p:cNvSpPr/>
          <p:nvPr userDrawn="1"/>
        </p:nvSpPr>
        <p:spPr>
          <a:xfrm>
            <a:off x="8460432" y="4948014"/>
            <a:ext cx="683568" cy="195486"/>
          </a:xfrm>
          <a:prstGeom prst="rect">
            <a:avLst/>
          </a:prstGeom>
          <a:solidFill>
            <a:schemeClr val="accent6">
              <a:lumMod val="7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800" b="0" dirty="0">
                <a:solidFill>
                  <a:schemeClr val="bg1"/>
                </a:solidFill>
                <a:latin typeface="+mn-ea"/>
                <a:ea typeface="+mn-ea"/>
              </a:rPr>
              <a:t>| Ver.1.0.0</a:t>
            </a:r>
            <a:endParaRPr lang="ko-KR" altLang="en-US" sz="800" b="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6" name="Line 98"/>
          <p:cNvSpPr>
            <a:spLocks noChangeShapeType="1"/>
          </p:cNvSpPr>
          <p:nvPr userDrawn="1"/>
        </p:nvSpPr>
        <p:spPr bwMode="auto">
          <a:xfrm>
            <a:off x="122744" y="268838"/>
            <a:ext cx="6696744" cy="0"/>
          </a:xfrm>
          <a:prstGeom prst="line">
            <a:avLst/>
          </a:prstGeom>
          <a:noFill/>
          <a:ln w="6350" cmpd="sng">
            <a:solidFill>
              <a:schemeClr val="bg1">
                <a:lumMod val="5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121877" y="0"/>
            <a:ext cx="1281771" cy="26749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63054" y="31750"/>
            <a:ext cx="37382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b="1" dirty="0">
                <a:solidFill>
                  <a:schemeClr val="bg1"/>
                </a:solidFill>
              </a:rPr>
              <a:t>NO.</a:t>
            </a:r>
            <a:endParaRPr lang="ko-KR" altLang="en-US" sz="800" b="1" dirty="0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2" r:id="rId2"/>
  </p:sldLayoutIdLst>
  <p:txStyles>
    <p:titleStyle>
      <a:lvl1pPr algn="l" defTabSz="914400" rtl="0" eaLnBrk="1" latinLnBrk="1" hangingPunct="1">
        <a:spcBef>
          <a:spcPct val="0"/>
        </a:spcBef>
        <a:buNone/>
        <a:defRPr sz="1000" kern="1200"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타이틀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 smtClean="0"/>
              <a:t>1.2.1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2023.10.20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강의실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 dirty="0" err="1"/>
              <a:t>송승윤</a:t>
            </a:r>
            <a:r>
              <a:rPr lang="en-US" altLang="ko-KR" dirty="0"/>
              <a:t>, </a:t>
            </a:r>
            <a:r>
              <a:rPr lang="ko-KR" altLang="en-US" dirty="0" err="1"/>
              <a:t>주남희</a:t>
            </a:r>
            <a:r>
              <a:rPr lang="en-US" altLang="ko-KR" dirty="0"/>
              <a:t>, </a:t>
            </a:r>
            <a:r>
              <a:rPr lang="ko-KR" altLang="en-US" dirty="0"/>
              <a:t>김승연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전송하기 버튼을 누르면 </a:t>
            </a:r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비밀번호 찾기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260552"/>
            <a:ext cx="6768752" cy="4687461"/>
          </a:xfrm>
          <a:prstGeom prst="rect">
            <a:avLst/>
          </a:prstGeom>
        </p:spPr>
      </p:pic>
      <p:sp>
        <p:nvSpPr>
          <p:cNvPr id="7" name="모서리가 둥근 직사각형 6"/>
          <p:cNvSpPr/>
          <p:nvPr/>
        </p:nvSpPr>
        <p:spPr>
          <a:xfrm>
            <a:off x="1752092" y="2067694"/>
            <a:ext cx="3447374" cy="28803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1547664" y="1959682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5106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로고 누르면 메인화면으로 넘어갈 수 있음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설문 내용에 따라 하나만 선택하면 되는 케이스와 복수 문항 선택하는 케이스로 나눠서 제작</a:t>
            </a:r>
            <a:r>
              <a:rPr lang="en-US" altLang="ko-KR" dirty="0"/>
              <a:t>. </a:t>
            </a:r>
            <a:r>
              <a:rPr lang="ko-KR" altLang="en-US" dirty="0"/>
              <a:t>선택된 문항은 </a:t>
            </a:r>
            <a:r>
              <a:rPr lang="en-US" altLang="ko-KR" dirty="0"/>
              <a:t>[3</a:t>
            </a:r>
            <a:r>
              <a:rPr lang="ko-KR" altLang="en-US" dirty="0"/>
              <a:t>번</a:t>
            </a:r>
            <a:r>
              <a:rPr lang="en-US" altLang="ko-KR" dirty="0"/>
              <a:t>] </a:t>
            </a:r>
            <a:r>
              <a:rPr lang="ko-KR" altLang="en-US" dirty="0"/>
              <a:t>다음 버튼과 같이 색깔이 변함</a:t>
            </a:r>
            <a:r>
              <a:rPr lang="en-US" altLang="ko-KR" dirty="0"/>
              <a:t>. </a:t>
            </a:r>
            <a:r>
              <a:rPr lang="ko-KR" altLang="en-US" dirty="0"/>
              <a:t>해당사항이 없는 설문의 경우 해당사항 없음 버튼을 추가해줘야 함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어떤 경우에도 선택한 내용이 없으면 설문이 다음 페이지로 넘어갈 수 없음</a:t>
            </a:r>
            <a:r>
              <a:rPr lang="en-US" altLang="ko-KR" dirty="0"/>
              <a:t>. </a:t>
            </a:r>
            <a:r>
              <a:rPr lang="ko-KR" altLang="en-US" dirty="0"/>
              <a:t>이미 체크한 설문까지는 </a:t>
            </a:r>
            <a:r>
              <a:rPr lang="en-US" altLang="ko-KR" dirty="0"/>
              <a:t>[&lt;</a:t>
            </a:r>
            <a:r>
              <a:rPr lang="ko-KR" altLang="en-US" dirty="0"/>
              <a:t>이전</a:t>
            </a:r>
            <a:r>
              <a:rPr lang="en-US" altLang="ko-KR" dirty="0"/>
              <a:t>] </a:t>
            </a:r>
            <a:r>
              <a:rPr lang="ko-KR" altLang="en-US" dirty="0"/>
              <a:t>버튼으로 돌아가기 가능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설문 예시 페이지</a:t>
            </a:r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2204"/>
            <a:ext cx="6876256" cy="4861296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2700410" y="4494065"/>
            <a:ext cx="1583558" cy="45394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3059832" y="342162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2610012" y="1525046"/>
            <a:ext cx="1745964" cy="183879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3222080" y="450175"/>
            <a:ext cx="702466" cy="14188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2455506" y="4299942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3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2455506" y="1400386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2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4413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7494"/>
            <a:ext cx="6876256" cy="4680519"/>
          </a:xfrm>
          <a:prstGeom prst="rect">
            <a:avLst/>
          </a:prstGeom>
        </p:spPr>
      </p:pic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설문조사 완료 시 나오는 화면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endParaRPr lang="en-US" altLang="ko-KR" dirty="0" smtClean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설문조사 완료 페이지</a:t>
            </a:r>
            <a:endParaRPr lang="ko-KR" altLang="en-US" dirty="0"/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566183" y="618666"/>
            <a:ext cx="5878025" cy="274517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566183" y="584024"/>
            <a:ext cx="170646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899753" y="3003798"/>
            <a:ext cx="719919" cy="28803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/>
              <a:t>추천 제품</a:t>
            </a:r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1707201" y="3010076"/>
            <a:ext cx="719919" cy="28803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/>
              <a:t>추천 제품</a:t>
            </a:r>
            <a:r>
              <a:rPr lang="en-US" altLang="ko-KR" sz="800" dirty="0" smtClean="0"/>
              <a:t>2</a:t>
            </a:r>
            <a:endParaRPr lang="ko-KR" altLang="en-US" sz="800" dirty="0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2499208" y="3003798"/>
            <a:ext cx="719919" cy="28803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/>
              <a:t>추천 제품</a:t>
            </a:r>
            <a:r>
              <a:rPr lang="en-US" altLang="ko-KR" sz="800" dirty="0" smtClean="0"/>
              <a:t>3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1674909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네비게이션 바에 있는 버튼 클릭하면 해당 화면으로 페이지가 전환되게</a:t>
            </a:r>
            <a:r>
              <a:rPr lang="en-US" altLang="ko-KR" dirty="0"/>
              <a:t>. 12p(NO.6)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클릭 시 후기 페이지로 전환</a:t>
            </a:r>
            <a:r>
              <a:rPr lang="en-US" altLang="ko-KR" dirty="0"/>
              <a:t>. 22p(NO.16)</a:t>
            </a:r>
            <a:br>
              <a:rPr lang="en-US" altLang="ko-KR" dirty="0"/>
            </a:br>
            <a:endParaRPr lang="ko-KR" altLang="en-US" dirty="0"/>
          </a:p>
          <a:p>
            <a:r>
              <a:rPr lang="ko-KR" altLang="en-US" dirty="0"/>
              <a:t>카테고리의 아이콘을 클릭하면 하단의 상품 모음</a:t>
            </a:r>
            <a:r>
              <a:rPr lang="en-US" altLang="ko-KR" dirty="0"/>
              <a:t>[3</a:t>
            </a:r>
            <a:r>
              <a:rPr lang="ko-KR" altLang="en-US" dirty="0"/>
              <a:t>번 표시</a:t>
            </a:r>
            <a:r>
              <a:rPr lang="en-US" altLang="ko-KR" dirty="0"/>
              <a:t>]</a:t>
            </a:r>
            <a:r>
              <a:rPr lang="ko-KR" altLang="en-US" dirty="0"/>
              <a:t>에서 카테고리와 관련된 상품만 보일 수 있게 동작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상품 클릭하면 페이지 넘김으로 상세설명 볼 수 있음</a:t>
            </a:r>
            <a:r>
              <a:rPr lang="en-US" altLang="ko-KR" dirty="0"/>
              <a:t>. 14p(NO.8)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카테고리가 한 화면에 다 표시되지 않기 때문에 버튼 누르면 스크롤이 넘어가게 제작</a:t>
            </a:r>
            <a:r>
              <a:rPr lang="en-US" altLang="ko-KR" dirty="0"/>
              <a:t>. 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상품 모음 페이지 넘김 버튼 구성</a:t>
            </a:r>
            <a:r>
              <a:rPr lang="en-US" altLang="ko-KR" dirty="0"/>
              <a:t>. </a:t>
            </a:r>
            <a:r>
              <a:rPr lang="ko-KR" altLang="en-US" dirty="0"/>
              <a:t>페이지 전환 아님</a:t>
            </a:r>
            <a:r>
              <a:rPr lang="en-US" altLang="ko-KR" dirty="0"/>
              <a:t>. </a:t>
            </a:r>
            <a:r>
              <a:rPr lang="ko-KR" altLang="en-US" dirty="0"/>
              <a:t>상품 모음</a:t>
            </a:r>
            <a:r>
              <a:rPr lang="en-US" altLang="ko-KR" dirty="0"/>
              <a:t>[3</a:t>
            </a:r>
            <a:r>
              <a:rPr lang="ko-KR" altLang="en-US" dirty="0"/>
              <a:t>번 표시</a:t>
            </a:r>
            <a:r>
              <a:rPr lang="en-US" altLang="ko-KR" dirty="0"/>
              <a:t>] </a:t>
            </a:r>
            <a:r>
              <a:rPr lang="ko-KR" altLang="en-US" dirty="0"/>
              <a:t>영역만 스크롤</a:t>
            </a:r>
            <a:r>
              <a:rPr lang="en-US" altLang="ko-KR" dirty="0"/>
              <a:t>. </a:t>
            </a:r>
            <a:r>
              <a:rPr lang="ko-KR" altLang="en-US" dirty="0"/>
              <a:t>전체 페이지 수 표시해서 위치 알 수 있게 만듦</a:t>
            </a:r>
            <a:r>
              <a:rPr lang="en-US" altLang="ko-KR" dirty="0"/>
              <a:t>. </a:t>
            </a:r>
          </a:p>
          <a:p>
            <a:endParaRPr lang="en-US" altLang="ko-KR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필수 스토어 페이지</a:t>
            </a: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7</a:t>
            </a:r>
            <a:endParaRPr lang="ko-KR" altLang="en-US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6" y="287754"/>
            <a:ext cx="6853456" cy="4660259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648426" y="843558"/>
            <a:ext cx="736832" cy="23279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512087" y="648524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197988" y="1322495"/>
            <a:ext cx="450438" cy="47643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6084001" y="3109925"/>
            <a:ext cx="783231" cy="46971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5950321" y="1400386"/>
            <a:ext cx="602838" cy="21602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513158" y="2139702"/>
            <a:ext cx="872100" cy="108012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851180" y="817278"/>
            <a:ext cx="632588" cy="25907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1696535" y="627534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2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13776" y="1214483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3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432402" y="1945506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4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5836810" y="1214483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5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6017195" y="2911154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6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56125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상품 이미지</a:t>
            </a:r>
            <a:r>
              <a:rPr lang="en-US" altLang="ko-KR" dirty="0"/>
              <a:t>. [2</a:t>
            </a:r>
            <a:r>
              <a:rPr lang="ko-KR" altLang="en-US" dirty="0"/>
              <a:t>번</a:t>
            </a:r>
            <a:r>
              <a:rPr lang="en-US" altLang="ko-KR" dirty="0"/>
              <a:t>]</a:t>
            </a:r>
            <a:r>
              <a:rPr lang="ko-KR" altLang="en-US" dirty="0"/>
              <a:t>영역 </a:t>
            </a:r>
            <a:r>
              <a:rPr lang="en-US" altLang="ko-KR" dirty="0"/>
              <a:t>1</a:t>
            </a:r>
            <a:r>
              <a:rPr lang="ko-KR" altLang="en-US" dirty="0"/>
              <a:t>번이 기본값</a:t>
            </a:r>
            <a:r>
              <a:rPr lang="en-US" altLang="ko-KR" dirty="0"/>
              <a:t>. </a:t>
            </a:r>
            <a:r>
              <a:rPr lang="ko-KR" altLang="en-US" dirty="0"/>
              <a:t>자동 넘김 없음</a:t>
            </a:r>
            <a:r>
              <a:rPr lang="en-US" altLang="ko-KR" dirty="0"/>
              <a:t>. [2</a:t>
            </a:r>
            <a:r>
              <a:rPr lang="ko-KR" altLang="en-US" dirty="0"/>
              <a:t>번</a:t>
            </a:r>
            <a:r>
              <a:rPr lang="en-US" altLang="ko-KR" dirty="0"/>
              <a:t>] </a:t>
            </a:r>
            <a:r>
              <a:rPr lang="ko-KR" altLang="en-US" dirty="0"/>
              <a:t>누르면 사진 넘어감</a:t>
            </a:r>
            <a:r>
              <a:rPr lang="en-US" altLang="ko-KR" dirty="0"/>
              <a:t>. </a:t>
            </a:r>
            <a:r>
              <a:rPr lang="ko-KR" altLang="en-US" dirty="0"/>
              <a:t>넘어간 페이지만 표시</a:t>
            </a:r>
            <a:r>
              <a:rPr lang="en-US" altLang="ko-KR" dirty="0"/>
              <a:t>(</a:t>
            </a:r>
            <a:r>
              <a:rPr lang="ko-KR" altLang="en-US" dirty="0"/>
              <a:t>페이지 표시는 삭제할지 말지 결정해야 함</a:t>
            </a:r>
            <a:r>
              <a:rPr lang="en-US" altLang="ko-KR" dirty="0"/>
              <a:t>). 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상품 이미지 </a:t>
            </a:r>
            <a:r>
              <a:rPr lang="en-US" altLang="ko-KR" dirty="0"/>
              <a:t>3</a:t>
            </a:r>
            <a:r>
              <a:rPr lang="ko-KR" altLang="en-US" dirty="0"/>
              <a:t>개 정도만 넣는게 적당할 듯</a:t>
            </a:r>
            <a:r>
              <a:rPr lang="en-US" altLang="ko-KR" dirty="0"/>
              <a:t>. </a:t>
            </a:r>
            <a:r>
              <a:rPr lang="ko-KR" altLang="en-US" dirty="0"/>
              <a:t>그 이상이면 </a:t>
            </a:r>
            <a:r>
              <a:rPr lang="en-US" altLang="ko-KR" dirty="0"/>
              <a:t>[1</a:t>
            </a:r>
            <a:r>
              <a:rPr lang="ko-KR" altLang="en-US" dirty="0"/>
              <a:t>번</a:t>
            </a:r>
            <a:r>
              <a:rPr lang="en-US" altLang="ko-KR" dirty="0"/>
              <a:t>] </a:t>
            </a:r>
            <a:r>
              <a:rPr lang="ko-KR" altLang="en-US" dirty="0"/>
              <a:t>영역에 페이지 표시 필요</a:t>
            </a:r>
            <a:r>
              <a:rPr lang="en-US" altLang="ko-KR" dirty="0"/>
              <a:t>. </a:t>
            </a:r>
            <a:r>
              <a:rPr lang="ko-KR" altLang="en-US" dirty="0"/>
              <a:t>클릭하면 </a:t>
            </a:r>
            <a:r>
              <a:rPr lang="en-US" altLang="ko-KR" dirty="0"/>
              <a:t>[1</a:t>
            </a:r>
            <a:r>
              <a:rPr lang="ko-KR" altLang="en-US" dirty="0"/>
              <a:t>번</a:t>
            </a:r>
            <a:r>
              <a:rPr lang="en-US" altLang="ko-KR" dirty="0"/>
              <a:t>] </a:t>
            </a:r>
            <a:r>
              <a:rPr lang="ko-KR" altLang="en-US" dirty="0"/>
              <a:t>사진이 클릭한 이미지로 변경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해당 상품이 받은 </a:t>
            </a:r>
            <a:r>
              <a:rPr lang="ko-KR" altLang="en-US" dirty="0" err="1"/>
              <a:t>별점과</a:t>
            </a:r>
            <a:r>
              <a:rPr lang="ko-KR" altLang="en-US" dirty="0"/>
              <a:t> 후기를 표시</a:t>
            </a:r>
            <a:r>
              <a:rPr lang="en-US" altLang="ko-KR" dirty="0"/>
              <a:t>. </a:t>
            </a:r>
            <a:r>
              <a:rPr lang="ko-KR" altLang="en-US" dirty="0"/>
              <a:t>후기가 없는 경우 회색 별 </a:t>
            </a:r>
            <a:r>
              <a:rPr lang="en-US" altLang="ko-KR" dirty="0"/>
              <a:t>5</a:t>
            </a:r>
            <a:r>
              <a:rPr lang="ko-KR" altLang="en-US" dirty="0"/>
              <a:t>개와 </a:t>
            </a:r>
            <a:r>
              <a:rPr lang="en-US" altLang="ko-KR" dirty="0"/>
              <a:t>0/5</a:t>
            </a:r>
            <a:r>
              <a:rPr lang="ko-KR" altLang="en-US" dirty="0"/>
              <a:t>가 표시</a:t>
            </a:r>
            <a:r>
              <a:rPr lang="en-US" altLang="ko-KR" dirty="0"/>
              <a:t>. ‘</a:t>
            </a:r>
            <a:r>
              <a:rPr lang="ko-KR" altLang="en-US" dirty="0"/>
              <a:t>후기 </a:t>
            </a:r>
            <a:r>
              <a:rPr lang="en-US" altLang="ko-KR" dirty="0"/>
              <a:t>0</a:t>
            </a:r>
            <a:r>
              <a:rPr lang="ko-KR" altLang="en-US" dirty="0"/>
              <a:t>개</a:t>
            </a:r>
            <a:r>
              <a:rPr lang="en-US" altLang="ko-KR" dirty="0"/>
              <a:t>＇</a:t>
            </a:r>
            <a:r>
              <a:rPr lang="ko-KR" altLang="en-US" dirty="0"/>
              <a:t>로 표시</a:t>
            </a:r>
            <a:r>
              <a:rPr lang="en-US" altLang="ko-KR" dirty="0"/>
              <a:t>. 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상품 설명은 최대 </a:t>
            </a:r>
            <a:r>
              <a:rPr lang="en-US" altLang="ko-KR" dirty="0"/>
              <a:t>4</a:t>
            </a:r>
            <a:r>
              <a:rPr lang="ko-KR" altLang="en-US" dirty="0"/>
              <a:t>줄까지 표시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최소값 </a:t>
            </a:r>
            <a:r>
              <a:rPr lang="en-US" altLang="ko-KR" dirty="0"/>
              <a:t>1</a:t>
            </a:r>
            <a:r>
              <a:rPr lang="ko-KR" altLang="en-US" dirty="0"/>
              <a:t>개로 고정</a:t>
            </a:r>
            <a:r>
              <a:rPr lang="en-US" altLang="ko-KR" dirty="0"/>
              <a:t>. (-), (+) </a:t>
            </a:r>
            <a:r>
              <a:rPr lang="ko-KR" altLang="en-US" dirty="0"/>
              <a:t>버튼으로 수량 선택</a:t>
            </a:r>
            <a:r>
              <a:rPr lang="en-US" altLang="ko-KR" dirty="0"/>
              <a:t>. </a:t>
            </a:r>
            <a:r>
              <a:rPr lang="ko-KR" altLang="en-US" dirty="0"/>
              <a:t>수량 직접 입력 가능</a:t>
            </a:r>
            <a:r>
              <a:rPr lang="en-US" altLang="ko-KR" dirty="0"/>
              <a:t>. 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화면에서 잘린 부분</a:t>
            </a:r>
            <a:r>
              <a:rPr lang="en-US" altLang="ko-KR" dirty="0"/>
              <a:t>. </a:t>
            </a:r>
            <a:r>
              <a:rPr lang="ko-KR" altLang="en-US" dirty="0"/>
              <a:t>장바구니 담기 버튼이 있음</a:t>
            </a:r>
            <a:r>
              <a:rPr lang="en-US" altLang="ko-KR" dirty="0"/>
              <a:t>. </a:t>
            </a:r>
            <a:r>
              <a:rPr lang="ko-KR" altLang="en-US" dirty="0"/>
              <a:t>장바구니 담기 버튼을 누르면 </a:t>
            </a:r>
            <a:r>
              <a:rPr lang="en-US" altLang="ko-KR" dirty="0"/>
              <a:t>‘</a:t>
            </a:r>
            <a:r>
              <a:rPr lang="ko-KR" altLang="en-US" dirty="0"/>
              <a:t>장바구니에 담겼습니다</a:t>
            </a:r>
            <a:r>
              <a:rPr lang="en-US" altLang="ko-KR" dirty="0"/>
              <a:t>. </a:t>
            </a:r>
            <a:r>
              <a:rPr lang="ko-KR" altLang="en-US" dirty="0"/>
              <a:t>장바구니로 이동하시겠습니까</a:t>
            </a:r>
            <a:r>
              <a:rPr lang="en-US" altLang="ko-KR" dirty="0"/>
              <a:t>?‘ </a:t>
            </a:r>
            <a:r>
              <a:rPr lang="ko-KR" altLang="en-US" dirty="0"/>
              <a:t>팝업으로 표시</a:t>
            </a:r>
            <a:r>
              <a:rPr lang="en-US" altLang="ko-KR" dirty="0"/>
              <a:t>. </a:t>
            </a:r>
            <a:r>
              <a:rPr lang="ko-KR" altLang="en-US" dirty="0" err="1"/>
              <a:t>팝업창에</a:t>
            </a:r>
            <a:r>
              <a:rPr lang="ko-KR" altLang="en-US" dirty="0"/>
              <a:t> </a:t>
            </a:r>
            <a:r>
              <a:rPr lang="en-US" altLang="ko-KR" dirty="0"/>
              <a:t>[</a:t>
            </a:r>
            <a:r>
              <a:rPr lang="ko-KR" altLang="en-US" dirty="0"/>
              <a:t>장바구니이동</a:t>
            </a:r>
            <a:r>
              <a:rPr lang="en-US" altLang="ko-KR" dirty="0"/>
              <a:t>] , [</a:t>
            </a:r>
            <a:r>
              <a:rPr lang="ko-KR" altLang="en-US" dirty="0"/>
              <a:t>계속 쇼핑하기</a:t>
            </a:r>
            <a:r>
              <a:rPr lang="en-US" altLang="ko-KR" dirty="0"/>
              <a:t>] </a:t>
            </a:r>
            <a:r>
              <a:rPr lang="ko-KR" altLang="en-US" dirty="0"/>
              <a:t>버튼 만들기</a:t>
            </a:r>
            <a:r>
              <a:rPr lang="en-US" altLang="ko-KR" dirty="0"/>
              <a:t>. [</a:t>
            </a:r>
            <a:r>
              <a:rPr lang="ko-KR" altLang="en-US" dirty="0"/>
              <a:t>장바구니이동</a:t>
            </a:r>
            <a:r>
              <a:rPr lang="en-US" altLang="ko-KR" dirty="0"/>
              <a:t>]</a:t>
            </a:r>
            <a:r>
              <a:rPr lang="ko-KR" altLang="en-US" dirty="0"/>
              <a:t>버튼 누르면 </a:t>
            </a:r>
            <a:r>
              <a:rPr lang="en-US" altLang="ko-KR" dirty="0"/>
              <a:t>17p(NO.11)</a:t>
            </a:r>
            <a:r>
              <a:rPr lang="ko-KR" altLang="en-US" dirty="0"/>
              <a:t>로 이동</a:t>
            </a:r>
            <a:r>
              <a:rPr lang="en-US" altLang="ko-KR" dirty="0"/>
              <a:t>. [</a:t>
            </a:r>
            <a:r>
              <a:rPr lang="ko-KR" altLang="en-US" dirty="0"/>
              <a:t>계속 쇼핑하기 버튼 누르면 </a:t>
            </a:r>
            <a:r>
              <a:rPr lang="en-US" altLang="ko-KR" dirty="0"/>
              <a:t>13p(NO.7)</a:t>
            </a:r>
            <a:r>
              <a:rPr lang="ko-KR" altLang="en-US" dirty="0"/>
              <a:t>로 이동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상품 상세 페이지는 사이즈 문제로 </a:t>
            </a:r>
            <a:r>
              <a:rPr lang="en-US" altLang="ko-KR" dirty="0"/>
              <a:t>14p, 15p</a:t>
            </a:r>
            <a:r>
              <a:rPr lang="ko-KR" altLang="en-US" dirty="0"/>
              <a:t>로 구성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상세페이지</a:t>
            </a:r>
            <a:r>
              <a:rPr lang="en-US" altLang="ko-KR" dirty="0"/>
              <a:t>(</a:t>
            </a:r>
            <a:r>
              <a:rPr lang="ko-KR" altLang="en-US" dirty="0"/>
              <a:t>상단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8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045"/>
            <a:ext cx="6876256" cy="4787980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4788024" y="3830014"/>
            <a:ext cx="1224136" cy="21978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942020" y="771550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4005757" y="1872294"/>
            <a:ext cx="1898048" cy="43204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3960489" y="1582556"/>
            <a:ext cx="1511268" cy="25448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3995936" y="4402939"/>
            <a:ext cx="2016224" cy="43204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043559" y="4025706"/>
            <a:ext cx="755576" cy="70628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899592" y="3850561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2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3760994" y="1366532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3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3789733" y="1872294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4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4587918" y="3651870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5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3876804" y="4263443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6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975792" y="967020"/>
            <a:ext cx="2660104" cy="268485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684983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클릭 시 제품 상세정보 페이지가 </a:t>
            </a:r>
            <a:r>
              <a:rPr lang="ko-KR" altLang="en-US" dirty="0" err="1"/>
              <a:t>펼쳐짐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해당 상품 개별 후기나 해당 상품이 포함된</a:t>
            </a:r>
            <a:r>
              <a:rPr lang="en-US" altLang="ko-KR" dirty="0"/>
              <a:t>,</a:t>
            </a:r>
            <a:r>
              <a:rPr lang="ko-KR" altLang="en-US" dirty="0"/>
              <a:t> 최근 후기 </a:t>
            </a:r>
            <a:r>
              <a:rPr lang="en-US" altLang="ko-KR" dirty="0"/>
              <a:t>3</a:t>
            </a:r>
            <a:r>
              <a:rPr lang="ko-KR" altLang="en-US" dirty="0"/>
              <a:t>개 표시</a:t>
            </a:r>
            <a:r>
              <a:rPr lang="en-US" altLang="ko-KR" dirty="0"/>
              <a:t>. </a:t>
            </a:r>
            <a:r>
              <a:rPr lang="ko-KR" altLang="en-US" dirty="0"/>
              <a:t>클릭하면 상세 후기 페이지로 이동</a:t>
            </a:r>
            <a:r>
              <a:rPr lang="en-US" altLang="ko-KR" dirty="0"/>
              <a:t>. 23p(NO.17)</a:t>
            </a:r>
          </a:p>
          <a:p>
            <a:endParaRPr lang="en-US" altLang="ko-KR" dirty="0"/>
          </a:p>
          <a:p>
            <a:r>
              <a:rPr lang="ko-KR" altLang="en-US" dirty="0"/>
              <a:t>유저가 이미지를 올리지 </a:t>
            </a:r>
            <a:r>
              <a:rPr lang="ko-KR" altLang="en-US" dirty="0" err="1"/>
              <a:t>않았을경우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         </a:t>
            </a:r>
            <a:r>
              <a:rPr lang="ko-KR" altLang="en-US" dirty="0" err="1"/>
              <a:t>디폴트값으로</a:t>
            </a:r>
            <a:r>
              <a:rPr lang="ko-KR" altLang="en-US" dirty="0"/>
              <a:t> 로고 이미지가 올라오게끔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         (</a:t>
            </a:r>
            <a:r>
              <a:rPr lang="ko-KR" altLang="en-US" dirty="0"/>
              <a:t>유저가 텍스트만 입력했을 경우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상세페이지</a:t>
            </a:r>
            <a:r>
              <a:rPr lang="en-US" altLang="ko-KR" dirty="0"/>
              <a:t>(</a:t>
            </a:r>
            <a:r>
              <a:rPr lang="ko-KR" altLang="en-US" dirty="0"/>
              <a:t>하단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278314"/>
            <a:ext cx="6768752" cy="4669699"/>
          </a:xfrm>
          <a:prstGeom prst="rect">
            <a:avLst/>
          </a:prstGeom>
        </p:spPr>
      </p:pic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2051720" y="3356828"/>
            <a:ext cx="3024336" cy="30681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1043608" y="3692181"/>
            <a:ext cx="4176464" cy="139984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2032384" y="3177592"/>
            <a:ext cx="251056" cy="22085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899753" y="3572490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2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2411599" y="3688403"/>
            <a:ext cx="1224136" cy="139984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2412001" y="3741360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3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5426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설문 조사 페이지로 이동</a:t>
            </a:r>
            <a:r>
              <a:rPr lang="en-US" altLang="ko-KR" dirty="0"/>
              <a:t>. 11p(NO.5)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장바구니가 비어있을 경우 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HIDDEN </a:t>
            </a:r>
            <a:r>
              <a:rPr lang="ko-KR" altLang="en-US" dirty="0"/>
              <a:t>속성을 주어 안보이게 만든다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장바구니</a:t>
            </a:r>
            <a:r>
              <a:rPr lang="en-US" altLang="ko-KR" dirty="0"/>
              <a:t>(</a:t>
            </a:r>
            <a:r>
              <a:rPr lang="ko-KR" altLang="en-US" dirty="0"/>
              <a:t>제품 無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10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5868"/>
            <a:ext cx="6804248" cy="4672145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1157264" y="2655086"/>
            <a:ext cx="1542528" cy="30484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997615" y="2482931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모서리가 둥근 직사각형 5">
            <a:extLst>
              <a:ext uri="{FF2B5EF4-FFF2-40B4-BE49-F238E27FC236}">
                <a16:creationId xmlns:a16="http://schemas.microsoft.com/office/drawing/2014/main" id="{D31957E5-6F06-376D-CDD4-BE9900E624CC}"/>
              </a:ext>
            </a:extLst>
          </p:cNvPr>
          <p:cNvSpPr/>
          <p:nvPr/>
        </p:nvSpPr>
        <p:spPr>
          <a:xfrm>
            <a:off x="4139952" y="868479"/>
            <a:ext cx="2088232" cy="220732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모서리가 둥근 직사각형 6">
            <a:extLst>
              <a:ext uri="{FF2B5EF4-FFF2-40B4-BE49-F238E27FC236}">
                <a16:creationId xmlns:a16="http://schemas.microsoft.com/office/drawing/2014/main" id="{E86E7968-8C09-9E51-97E3-0F0BF7FDF58A}"/>
              </a:ext>
            </a:extLst>
          </p:cNvPr>
          <p:cNvSpPr/>
          <p:nvPr/>
        </p:nvSpPr>
        <p:spPr>
          <a:xfrm>
            <a:off x="4031940" y="818756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2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70581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스토어 페이지로 이동</a:t>
            </a:r>
            <a:r>
              <a:rPr lang="en-US" altLang="ko-KR" dirty="0"/>
              <a:t>. 13p(NO.7)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 smtClean="0"/>
              <a:t>주문서 작성</a:t>
            </a:r>
            <a:r>
              <a:rPr lang="en-US" altLang="ko-KR" dirty="0" smtClean="0"/>
              <a:t>(19p)</a:t>
            </a:r>
            <a:r>
              <a:rPr lang="ko-KR" altLang="en-US" dirty="0" smtClean="0"/>
              <a:t>로 이동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장바구니</a:t>
            </a:r>
            <a:r>
              <a:rPr lang="en-US" altLang="ko-KR" dirty="0"/>
              <a:t>(</a:t>
            </a:r>
            <a:r>
              <a:rPr lang="ko-KR" altLang="en-US" dirty="0"/>
              <a:t>제품 有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11</a:t>
            </a:r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" y="255926"/>
            <a:ext cx="6874789" cy="4692087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514328" y="2421937"/>
            <a:ext cx="3456384" cy="30484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모서리가 둥근 직사각형 5">
            <a:extLst>
              <a:ext uri="{FF2B5EF4-FFF2-40B4-BE49-F238E27FC236}">
                <a16:creationId xmlns:a16="http://schemas.microsoft.com/office/drawing/2014/main" id="{19801BDA-BED7-5F95-5DCE-C3B5601FC976}"/>
              </a:ext>
            </a:extLst>
          </p:cNvPr>
          <p:cNvSpPr/>
          <p:nvPr/>
        </p:nvSpPr>
        <p:spPr>
          <a:xfrm>
            <a:off x="4377536" y="2581286"/>
            <a:ext cx="2160240" cy="30484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모서리가 둥근 직사각형 6">
            <a:extLst>
              <a:ext uri="{FF2B5EF4-FFF2-40B4-BE49-F238E27FC236}">
                <a16:creationId xmlns:a16="http://schemas.microsoft.com/office/drawing/2014/main" id="{A943E5AF-6822-604F-DCA1-B8366B8300A3}"/>
              </a:ext>
            </a:extLst>
          </p:cNvPr>
          <p:cNvSpPr/>
          <p:nvPr/>
        </p:nvSpPr>
        <p:spPr>
          <a:xfrm>
            <a:off x="406316" y="2222036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4269524" y="2399863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2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33990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>
                <a:solidFill>
                  <a:srgbClr val="FF0000"/>
                </a:solidFill>
              </a:rPr>
              <a:t>일반구매와</a:t>
            </a:r>
            <a:r>
              <a:rPr lang="ko-KR" altLang="en-US" dirty="0">
                <a:solidFill>
                  <a:srgbClr val="FF0000"/>
                </a:solidFill>
              </a:rPr>
              <a:t> 정기구독을 선택할 수 있는</a:t>
            </a:r>
            <a:r>
              <a:rPr lang="en-US" altLang="ko-KR" dirty="0">
                <a:solidFill>
                  <a:srgbClr val="FF0000"/>
                </a:solidFill>
              </a:rPr>
              <a:t/>
            </a:r>
            <a:br>
              <a:rPr lang="en-US" altLang="ko-KR" dirty="0">
                <a:solidFill>
                  <a:srgbClr val="FF0000"/>
                </a:solidFill>
              </a:rPr>
            </a:br>
            <a:r>
              <a:rPr lang="ko-KR" altLang="en-US" dirty="0">
                <a:solidFill>
                  <a:srgbClr val="FF0000"/>
                </a:solidFill>
              </a:rPr>
              <a:t>창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  <a:br>
              <a:rPr lang="en-US" altLang="ko-KR" dirty="0">
                <a:solidFill>
                  <a:srgbClr val="FF0000"/>
                </a:solidFill>
              </a:rPr>
            </a:b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클릭 시 주문하기 창</a:t>
            </a:r>
            <a:r>
              <a:rPr lang="en-US" altLang="ko-KR" dirty="0">
                <a:solidFill>
                  <a:srgbClr val="FF0000"/>
                </a:solidFill>
              </a:rPr>
              <a:t>(19p)</a:t>
            </a:r>
            <a:r>
              <a:rPr lang="ko-KR" altLang="en-US" dirty="0">
                <a:solidFill>
                  <a:srgbClr val="FF0000"/>
                </a:solidFill>
              </a:rPr>
              <a:t>으로 넘어감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구독서비스</a:t>
            </a:r>
            <a:r>
              <a:rPr lang="ko-KR" altLang="en-US" dirty="0"/>
              <a:t> 결제 팝업</a:t>
            </a: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12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300186"/>
            <a:ext cx="6768752" cy="4575820"/>
          </a:xfrm>
          <a:prstGeom prst="rect">
            <a:avLst/>
          </a:prstGeom>
        </p:spPr>
      </p:pic>
      <p:sp>
        <p:nvSpPr>
          <p:cNvPr id="5" name="모서리가 둥근 직사각형 5">
            <a:extLst>
              <a:ext uri="{FF2B5EF4-FFF2-40B4-BE49-F238E27FC236}">
                <a16:creationId xmlns:a16="http://schemas.microsoft.com/office/drawing/2014/main" id="{C463CD9A-90CB-D1E8-E8E2-74DE4F646AEC}"/>
              </a:ext>
            </a:extLst>
          </p:cNvPr>
          <p:cNvSpPr/>
          <p:nvPr/>
        </p:nvSpPr>
        <p:spPr>
          <a:xfrm>
            <a:off x="3377562" y="4189534"/>
            <a:ext cx="1656184" cy="42366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모서리가 둥근 직사각형 6">
            <a:extLst>
              <a:ext uri="{FF2B5EF4-FFF2-40B4-BE49-F238E27FC236}">
                <a16:creationId xmlns:a16="http://schemas.microsoft.com/office/drawing/2014/main" id="{D2F9953A-E7B1-579A-CDB7-D244D000179D}"/>
              </a:ext>
            </a:extLst>
          </p:cNvPr>
          <p:cNvSpPr/>
          <p:nvPr/>
        </p:nvSpPr>
        <p:spPr>
          <a:xfrm>
            <a:off x="3269550" y="4037134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05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2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971600" y="1131590"/>
            <a:ext cx="5256584" cy="3312368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500" dirty="0" err="1">
                <a:solidFill>
                  <a:srgbClr val="FF0000"/>
                </a:solidFill>
              </a:rPr>
              <a:t>미구현</a:t>
            </a:r>
            <a:endParaRPr lang="ko-KR" altLang="en-US" sz="45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77320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클릭시</a:t>
            </a:r>
            <a:r>
              <a:rPr lang="ko-KR" altLang="en-US" dirty="0"/>
              <a:t> 제품 상세 페이지로 이동</a:t>
            </a:r>
            <a:r>
              <a:rPr lang="en-US" altLang="ko-KR" dirty="0"/>
              <a:t>. 14p(NO.6)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주문서 </a:t>
            </a:r>
            <a:r>
              <a:rPr lang="en-US" altLang="ko-KR" dirty="0"/>
              <a:t>(</a:t>
            </a:r>
            <a:r>
              <a:rPr lang="ko-KR" altLang="en-US" dirty="0"/>
              <a:t>상단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13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7494"/>
            <a:ext cx="6876256" cy="4876006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2159732" y="1563638"/>
            <a:ext cx="1692188" cy="72008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2051720" y="1414145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4544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Document History</a:t>
            </a:r>
            <a:endParaRPr lang="ko-KR" altLang="en-US" dirty="0"/>
          </a:p>
        </p:txBody>
      </p:sp>
      <p:graphicFrame>
        <p:nvGraphicFramePr>
          <p:cNvPr id="8" name="Group 3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4118832"/>
              </p:ext>
            </p:extLst>
          </p:nvPr>
        </p:nvGraphicFramePr>
        <p:xfrm>
          <a:off x="217612" y="622201"/>
          <a:ext cx="8631436" cy="424146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6031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47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783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9310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1412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4989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Version</a:t>
                      </a:r>
                    </a:p>
                  </a:txBody>
                  <a:tcPr marL="90333" marR="90333" marT="32641" marB="32641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Date</a:t>
                      </a:r>
                    </a:p>
                  </a:txBody>
                  <a:tcPr marL="90333" marR="90333" marT="32641" marB="32641" anchor="ctr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Page</a:t>
                      </a:r>
                    </a:p>
                  </a:txBody>
                  <a:tcPr marL="90333" marR="90333" marT="32641" marB="32641" anchor="ctr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90333" marR="90333" marT="32641" marB="32641" anchor="ctr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Name</a:t>
                      </a:r>
                      <a:endParaRPr kumimoji="1" lang="ko-KR" altLang="en-US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0333" marR="90333" marT="32641" marB="32641" anchor="ctr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1.0.0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2023.09.19.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전체 페이지</a:t>
                      </a:r>
                      <a:endParaRPr lang="ko-KR" altLang="en-US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Base 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구상 완료</a:t>
                      </a:r>
                      <a:endParaRPr lang="ko-KR" altLang="en-US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승윤</a:t>
                      </a:r>
                      <a:r>
                        <a:rPr kumimoji="1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,</a:t>
                      </a:r>
                    </a:p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남희</a:t>
                      </a: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114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ko-KR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1.1.1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2023.10.13.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9 (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회원가입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회원가입 페이지 수정</a:t>
                      </a:r>
                      <a:endParaRPr lang="en-US" altLang="ko-KR" sz="900" b="0" baseline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메인 페이지로 가는 버튼 삭제</a:t>
                      </a:r>
                      <a:endParaRPr lang="en-US" altLang="ko-KR" sz="900" b="0" baseline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900" b="0" baseline="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출생년도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선택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 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→ 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text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입력으로 변경</a:t>
                      </a:r>
                      <a:endParaRPr lang="en-US" altLang="ko-KR" sz="900" b="0" baseline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주소지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 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파트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삭제</a:t>
                      </a: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쀼어</a:t>
                      </a: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2048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3.2.1</a:t>
                      </a: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1AA835D-8947-4686-9B80-1C1BEEAA91EC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우편번호 검색창으로 </a:t>
            </a:r>
            <a:r>
              <a:rPr lang="ko-KR" altLang="en-US" dirty="0" err="1"/>
              <a:t>넘어감</a:t>
            </a:r>
            <a:r>
              <a:rPr lang="en-US" altLang="ko-KR" dirty="0"/>
              <a:t>. </a:t>
            </a:r>
            <a:r>
              <a:rPr lang="ko-KR" altLang="en-US" dirty="0"/>
              <a:t>우편번호 검색창은 링크로 해결할 수 있는지 알아본 후 팝업창을 따로 만들지 말지 결정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클릭 시 주문완료 페이지로 이동</a:t>
            </a:r>
            <a:r>
              <a:rPr lang="en-US" altLang="ko-KR" dirty="0"/>
              <a:t>. 21p(NO.15)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주문서 </a:t>
            </a:r>
            <a:r>
              <a:rPr lang="en-US" altLang="ko-KR" dirty="0"/>
              <a:t>(</a:t>
            </a:r>
            <a:r>
              <a:rPr lang="ko-KR" altLang="en-US" dirty="0"/>
              <a:t>하단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14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0186"/>
            <a:ext cx="6876256" cy="4843314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4139952" y="483517"/>
            <a:ext cx="864096" cy="2920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5004048" y="521542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모서리가 둥근 직사각형 5">
            <a:extLst>
              <a:ext uri="{FF2B5EF4-FFF2-40B4-BE49-F238E27FC236}">
                <a16:creationId xmlns:a16="http://schemas.microsoft.com/office/drawing/2014/main" id="{EA1ACE84-E8F6-B431-3F76-1E7686EA91D8}"/>
              </a:ext>
            </a:extLst>
          </p:cNvPr>
          <p:cNvSpPr/>
          <p:nvPr/>
        </p:nvSpPr>
        <p:spPr>
          <a:xfrm>
            <a:off x="2447764" y="4743178"/>
            <a:ext cx="1908212" cy="2920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모서리가 둥근 직사각형 6">
            <a:extLst>
              <a:ext uri="{FF2B5EF4-FFF2-40B4-BE49-F238E27FC236}">
                <a16:creationId xmlns:a16="http://schemas.microsoft.com/office/drawing/2014/main" id="{4E217174-5858-6CD1-182F-7D68D8BE4D1D}"/>
              </a:ext>
            </a:extLst>
          </p:cNvPr>
          <p:cNvSpPr/>
          <p:nvPr/>
        </p:nvSpPr>
        <p:spPr>
          <a:xfrm>
            <a:off x="2339752" y="4527154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2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475656" y="1995686"/>
            <a:ext cx="3816424" cy="2448272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solidFill>
                  <a:srgbClr val="FF0000"/>
                </a:solidFill>
              </a:rPr>
              <a:t>기능 </a:t>
            </a:r>
            <a:r>
              <a:rPr lang="ko-KR" altLang="en-US" sz="3600" dirty="0" err="1">
                <a:solidFill>
                  <a:srgbClr val="FF0000"/>
                </a:solidFill>
              </a:rPr>
              <a:t>미구현</a:t>
            </a:r>
            <a:endParaRPr lang="ko-KR" alt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38238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-</a:t>
            </a:r>
            <a:r>
              <a:rPr lang="ko-KR" altLang="en-US" dirty="0"/>
              <a:t>특이사항 없음</a:t>
            </a:r>
            <a:r>
              <a:rPr lang="en-US" altLang="ko-KR" dirty="0"/>
              <a:t>-</a:t>
            </a:r>
            <a:endParaRPr lang="ko-KR" altLang="en-US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주문 완료</a:t>
            </a: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15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0186"/>
            <a:ext cx="6876256" cy="484331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3867894"/>
            <a:ext cx="1361419" cy="30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5073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3780"/>
            <a:ext cx="6876256" cy="4664234"/>
          </a:xfrm>
          <a:prstGeom prst="rect">
            <a:avLst/>
          </a:prstGeom>
        </p:spPr>
      </p:pic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메인화면으로</a:t>
            </a:r>
            <a:r>
              <a:rPr lang="ko-KR" altLang="en-US" dirty="0"/>
              <a:t> 전환</a:t>
            </a:r>
            <a:r>
              <a:rPr lang="en-US" altLang="ko-KR" dirty="0"/>
              <a:t>. 7p(NO.1)</a:t>
            </a:r>
          </a:p>
          <a:p>
            <a:endParaRPr lang="en-US" altLang="ko-KR" dirty="0"/>
          </a:p>
          <a:p>
            <a:r>
              <a:rPr lang="ko-KR" altLang="en-US" dirty="0"/>
              <a:t>클릭 시 스토어 </a:t>
            </a:r>
            <a:r>
              <a:rPr lang="ko-KR" altLang="en-US" dirty="0" err="1"/>
              <a:t>메인화면</a:t>
            </a:r>
            <a:r>
              <a:rPr lang="en-US" altLang="ko-KR" dirty="0"/>
              <a:t>(13p)</a:t>
            </a:r>
            <a:r>
              <a:rPr lang="ko-KR" altLang="en-US" dirty="0"/>
              <a:t>으로 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이동됨</a:t>
            </a:r>
            <a:r>
              <a:rPr lang="en-US" altLang="ko-KR" dirty="0"/>
              <a:t/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이벤트 이미지가 </a:t>
            </a:r>
            <a:r>
              <a:rPr lang="en-US" altLang="ko-KR" dirty="0"/>
              <a:t>5~10</a:t>
            </a:r>
            <a:r>
              <a:rPr lang="ko-KR" altLang="en-US" dirty="0"/>
              <a:t>초 간격으로 자동으로 전환됨</a:t>
            </a:r>
            <a:r>
              <a:rPr lang="en-US" altLang="ko-KR" dirty="0"/>
              <a:t>. </a:t>
            </a:r>
            <a:r>
              <a:rPr lang="ko-KR" altLang="en-US" dirty="0"/>
              <a:t>유저의 페이지 표시버튼 클릭으로도 전환 가능</a:t>
            </a:r>
            <a:r>
              <a:rPr lang="en-US" altLang="ko-KR" dirty="0"/>
              <a:t>. </a:t>
            </a:r>
            <a:r>
              <a:rPr lang="ko-KR" altLang="en-US" dirty="0"/>
              <a:t>이미지를 클릭하면 활성화된 이벤트 페이지로 전환</a:t>
            </a:r>
            <a:r>
              <a:rPr lang="en-US" altLang="ko-KR" dirty="0"/>
              <a:t>(</a:t>
            </a:r>
            <a:r>
              <a:rPr lang="ko-KR" altLang="en-US" dirty="0"/>
              <a:t>이벤트 페이지는 필요할 때만</a:t>
            </a:r>
            <a:r>
              <a:rPr lang="en-US" altLang="ko-KR" dirty="0"/>
              <a:t>)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선택 내용에 따라 </a:t>
            </a:r>
            <a:r>
              <a:rPr lang="en-US" altLang="ko-KR" dirty="0"/>
              <a:t>[6</a:t>
            </a:r>
            <a:r>
              <a:rPr lang="ko-KR" altLang="en-US" dirty="0"/>
              <a:t>번</a:t>
            </a:r>
            <a:r>
              <a:rPr lang="en-US" altLang="ko-KR" dirty="0"/>
              <a:t>]</a:t>
            </a:r>
            <a:r>
              <a:rPr lang="ko-KR" altLang="en-US" dirty="0"/>
              <a:t>에 출력되는 데이터가 달라진다</a:t>
            </a:r>
            <a:r>
              <a:rPr lang="en-US" altLang="ko-KR" dirty="0"/>
              <a:t>. 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 smtClean="0"/>
              <a:t>클릭 시 후기 </a:t>
            </a:r>
            <a:r>
              <a:rPr lang="ko-KR" altLang="en-US" dirty="0"/>
              <a:t>상세 보기 페이지로 전환된다</a:t>
            </a:r>
            <a:r>
              <a:rPr lang="en-US" altLang="ko-KR" dirty="0"/>
              <a:t>. 23p(NO.17)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페이지 전환 없이 화면이 아래로 늘어나면서 최대 </a:t>
            </a:r>
            <a:r>
              <a:rPr lang="en-US" altLang="ko-KR" dirty="0"/>
              <a:t>12~15</a:t>
            </a:r>
            <a:r>
              <a:rPr lang="ko-KR" altLang="en-US" dirty="0"/>
              <a:t>개의 후기를 볼 수 있다</a:t>
            </a:r>
            <a:r>
              <a:rPr lang="en-US" altLang="ko-KR" dirty="0"/>
              <a:t>. </a:t>
            </a:r>
          </a:p>
          <a:p>
            <a:endParaRPr lang="ko-KR" altLang="en-US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PillSu</a:t>
            </a:r>
            <a:r>
              <a:rPr lang="en-US" altLang="ko-KR" dirty="0"/>
              <a:t> </a:t>
            </a:r>
            <a:r>
              <a:rPr lang="ko-KR" altLang="en-US" dirty="0"/>
              <a:t>후기 페이지</a:t>
            </a:r>
            <a:r>
              <a:rPr lang="en-US" altLang="ko-KR" dirty="0"/>
              <a:t>(</a:t>
            </a:r>
            <a:r>
              <a:rPr lang="ko-KR" altLang="en-US" dirty="0"/>
              <a:t>메인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16</a:t>
            </a:r>
            <a:endParaRPr lang="ko-KR" altLang="en-US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3052081" y="380298"/>
            <a:ext cx="720080" cy="27480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모서리가 둥근 직사각형 5">
            <a:extLst>
              <a:ext uri="{FF2B5EF4-FFF2-40B4-BE49-F238E27FC236}">
                <a16:creationId xmlns:a16="http://schemas.microsoft.com/office/drawing/2014/main" id="{279679B7-6B37-D8A9-E026-C75F870CD001}"/>
              </a:ext>
            </a:extLst>
          </p:cNvPr>
          <p:cNvSpPr/>
          <p:nvPr/>
        </p:nvSpPr>
        <p:spPr>
          <a:xfrm>
            <a:off x="2771800" y="1131590"/>
            <a:ext cx="1224136" cy="87731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모서리가 둥근 직사각형 5">
            <a:extLst>
              <a:ext uri="{FF2B5EF4-FFF2-40B4-BE49-F238E27FC236}">
                <a16:creationId xmlns:a16="http://schemas.microsoft.com/office/drawing/2014/main" id="{46DE81C5-E5BE-3052-5496-78D0CB31C81E}"/>
              </a:ext>
            </a:extLst>
          </p:cNvPr>
          <p:cNvSpPr/>
          <p:nvPr/>
        </p:nvSpPr>
        <p:spPr>
          <a:xfrm>
            <a:off x="76307" y="2176134"/>
            <a:ext cx="3690157" cy="28037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모서리가 둥근 직사각형 5">
            <a:extLst>
              <a:ext uri="{FF2B5EF4-FFF2-40B4-BE49-F238E27FC236}">
                <a16:creationId xmlns:a16="http://schemas.microsoft.com/office/drawing/2014/main" id="{83A3447A-D36B-D17C-D735-D23E32FEB977}"/>
              </a:ext>
            </a:extLst>
          </p:cNvPr>
          <p:cNvSpPr/>
          <p:nvPr/>
        </p:nvSpPr>
        <p:spPr>
          <a:xfrm>
            <a:off x="577192" y="2451650"/>
            <a:ext cx="1774051" cy="137370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모서리가 둥근 직사각형 5">
            <a:extLst>
              <a:ext uri="{FF2B5EF4-FFF2-40B4-BE49-F238E27FC236}">
                <a16:creationId xmlns:a16="http://schemas.microsoft.com/office/drawing/2014/main" id="{3F327BC5-6D2C-5059-AFFB-C6FB2C04CE00}"/>
              </a:ext>
            </a:extLst>
          </p:cNvPr>
          <p:cNvSpPr/>
          <p:nvPr/>
        </p:nvSpPr>
        <p:spPr>
          <a:xfrm>
            <a:off x="3135221" y="3850538"/>
            <a:ext cx="1224136" cy="36559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모서리가 둥근 직사각형 6">
            <a:extLst>
              <a:ext uri="{FF2B5EF4-FFF2-40B4-BE49-F238E27FC236}">
                <a16:creationId xmlns:a16="http://schemas.microsoft.com/office/drawing/2014/main" id="{66FD61FF-E6CF-906B-B792-78B59A9D68EB}"/>
              </a:ext>
            </a:extLst>
          </p:cNvPr>
          <p:cNvSpPr/>
          <p:nvPr/>
        </p:nvSpPr>
        <p:spPr>
          <a:xfrm>
            <a:off x="2627784" y="951570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05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3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모서리가 둥근 직사각형 6">
            <a:extLst>
              <a:ext uri="{FF2B5EF4-FFF2-40B4-BE49-F238E27FC236}">
                <a16:creationId xmlns:a16="http://schemas.microsoft.com/office/drawing/2014/main" id="{62D49093-595F-9E60-74CD-ADC62081B1F9}"/>
              </a:ext>
            </a:extLst>
          </p:cNvPr>
          <p:cNvSpPr/>
          <p:nvPr/>
        </p:nvSpPr>
        <p:spPr>
          <a:xfrm>
            <a:off x="2980072" y="283779"/>
            <a:ext cx="223775" cy="173825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모서리가 둥근 직사각형 6">
            <a:extLst>
              <a:ext uri="{FF2B5EF4-FFF2-40B4-BE49-F238E27FC236}">
                <a16:creationId xmlns:a16="http://schemas.microsoft.com/office/drawing/2014/main" id="{52442F9C-12BE-4D6C-D764-0C0E4DD1D492}"/>
              </a:ext>
            </a:extLst>
          </p:cNvPr>
          <p:cNvSpPr/>
          <p:nvPr/>
        </p:nvSpPr>
        <p:spPr>
          <a:xfrm>
            <a:off x="34449" y="2021677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4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모서리가 둥근 직사각형 6">
            <a:extLst>
              <a:ext uri="{FF2B5EF4-FFF2-40B4-BE49-F238E27FC236}">
                <a16:creationId xmlns:a16="http://schemas.microsoft.com/office/drawing/2014/main" id="{845FCDB3-D4F1-66E3-55E2-9984CA70447A}"/>
              </a:ext>
            </a:extLst>
          </p:cNvPr>
          <p:cNvSpPr/>
          <p:nvPr/>
        </p:nvSpPr>
        <p:spPr>
          <a:xfrm>
            <a:off x="407028" y="2660018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5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모서리가 둥근 직사각형 6">
            <a:extLst>
              <a:ext uri="{FF2B5EF4-FFF2-40B4-BE49-F238E27FC236}">
                <a16:creationId xmlns:a16="http://schemas.microsoft.com/office/drawing/2014/main" id="{C9FD2B8B-7750-19DE-34D3-BC84C3B6BC44}"/>
              </a:ext>
            </a:extLst>
          </p:cNvPr>
          <p:cNvSpPr/>
          <p:nvPr/>
        </p:nvSpPr>
        <p:spPr>
          <a:xfrm>
            <a:off x="2915816" y="3778530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6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모서리가 둥근 직사각형 5">
            <a:extLst>
              <a:ext uri="{FF2B5EF4-FFF2-40B4-BE49-F238E27FC236}">
                <a16:creationId xmlns:a16="http://schemas.microsoft.com/office/drawing/2014/main" id="{9C5BA290-96A0-4C30-A6A4-79957BBF1A96}"/>
              </a:ext>
            </a:extLst>
          </p:cNvPr>
          <p:cNvSpPr/>
          <p:nvPr/>
        </p:nvSpPr>
        <p:spPr>
          <a:xfrm>
            <a:off x="47897" y="770506"/>
            <a:ext cx="720080" cy="27480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3" name="모서리가 둥근 직사각형 6">
            <a:extLst>
              <a:ext uri="{FF2B5EF4-FFF2-40B4-BE49-F238E27FC236}">
                <a16:creationId xmlns:a16="http://schemas.microsoft.com/office/drawing/2014/main" id="{4EB727FB-5D27-4838-80E0-83C7ACB2B938}"/>
              </a:ext>
            </a:extLst>
          </p:cNvPr>
          <p:cNvSpPr/>
          <p:nvPr/>
        </p:nvSpPr>
        <p:spPr>
          <a:xfrm>
            <a:off x="-1" y="631789"/>
            <a:ext cx="191913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2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97242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1" y="277473"/>
            <a:ext cx="6858272" cy="4672899"/>
          </a:xfrm>
          <a:prstGeom prst="rect">
            <a:avLst/>
          </a:prstGeom>
        </p:spPr>
      </p:pic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상세 후기 페이지에서 정기구독 후기인 경우에만 나타남</a:t>
            </a:r>
            <a:r>
              <a:rPr lang="en-US" altLang="ko-KR" dirty="0"/>
              <a:t>. </a:t>
            </a:r>
            <a:r>
              <a:rPr lang="ko-KR" altLang="en-US" dirty="0"/>
              <a:t>정기구독 중인 상품의 개수가 나타난다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유저가 업로드한 이미지로 페이지 표시 기능을 넣고</a:t>
            </a:r>
            <a:r>
              <a:rPr lang="en-US" altLang="ko-KR" dirty="0"/>
              <a:t>, </a:t>
            </a:r>
            <a:r>
              <a:rPr lang="ko-KR" altLang="en-US" dirty="0"/>
              <a:t>클릭하면 이미지가 확대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후기 작성 페이지</a:t>
            </a:r>
            <a:r>
              <a:rPr lang="en-US" altLang="ko-KR" dirty="0"/>
              <a:t> 24p(NO.18) </a:t>
            </a:r>
            <a:r>
              <a:rPr lang="ko-KR" altLang="en-US" dirty="0"/>
              <a:t>의 </a:t>
            </a:r>
            <a:r>
              <a:rPr lang="en-US" altLang="ko-KR" dirty="0"/>
              <a:t>[4</a:t>
            </a:r>
            <a:r>
              <a:rPr lang="ko-KR" altLang="en-US" dirty="0"/>
              <a:t>번</a:t>
            </a:r>
            <a:r>
              <a:rPr lang="en-US" altLang="ko-KR" dirty="0"/>
              <a:t>] </a:t>
            </a:r>
            <a:r>
              <a:rPr lang="ko-KR" altLang="en-US" dirty="0" err="1"/>
              <a:t>별점</a:t>
            </a:r>
            <a:r>
              <a:rPr lang="ko-KR" altLang="en-US" dirty="0"/>
              <a:t> 남기기의 결과가 출력</a:t>
            </a:r>
            <a:r>
              <a:rPr lang="en-US" altLang="ko-KR" dirty="0"/>
              <a:t>. 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작성자의 이름</a:t>
            </a:r>
            <a:r>
              <a:rPr lang="en-US" altLang="ko-KR" dirty="0"/>
              <a:t>, </a:t>
            </a:r>
            <a:r>
              <a:rPr lang="ko-KR" altLang="en-US" dirty="0"/>
              <a:t>성별</a:t>
            </a:r>
            <a:r>
              <a:rPr lang="en-US" altLang="ko-KR" dirty="0"/>
              <a:t>, </a:t>
            </a:r>
            <a:r>
              <a:rPr lang="ko-KR" altLang="en-US" dirty="0" err="1"/>
              <a:t>나이대</a:t>
            </a:r>
            <a:r>
              <a:rPr lang="ko-KR" altLang="en-US" dirty="0"/>
              <a:t> 등의 정보가 자동으로 표시</a:t>
            </a:r>
            <a:r>
              <a:rPr lang="en-US" altLang="ko-KR" dirty="0"/>
              <a:t/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후기 작성 페이지 </a:t>
            </a:r>
            <a:r>
              <a:rPr lang="en-US" altLang="ko-KR" dirty="0"/>
              <a:t>24p(NO.18)</a:t>
            </a:r>
            <a:r>
              <a:rPr lang="ko-KR" altLang="en-US" dirty="0"/>
              <a:t>의 </a:t>
            </a:r>
            <a:r>
              <a:rPr lang="en-US" altLang="ko-KR" dirty="0"/>
              <a:t>[7</a:t>
            </a:r>
            <a:r>
              <a:rPr lang="ko-KR" altLang="en-US" dirty="0"/>
              <a:t>번</a:t>
            </a:r>
            <a:r>
              <a:rPr lang="en-US" altLang="ko-KR" dirty="0"/>
              <a:t>]</a:t>
            </a:r>
            <a:r>
              <a:rPr lang="ko-KR" altLang="en-US" dirty="0"/>
              <a:t>에서 후기 작성자가 체크한 만족 서비스 태그가 나타남</a:t>
            </a:r>
            <a:r>
              <a:rPr lang="en-US" altLang="ko-KR" dirty="0"/>
              <a:t>. 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클릭하면 상품 상세 페이지로 이동</a:t>
            </a:r>
            <a:r>
              <a:rPr lang="en-US" altLang="ko-KR" dirty="0"/>
              <a:t>. 14p(NO.8)</a:t>
            </a:r>
            <a:endParaRPr lang="ko-KR" altLang="en-US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정기구독 후기 </a:t>
            </a:r>
            <a:r>
              <a:rPr lang="ko-KR" altLang="en-US" dirty="0"/>
              <a:t>상세페이지</a:t>
            </a: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17</a:t>
            </a:r>
            <a:endParaRPr lang="ko-KR" altLang="en-US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323528" y="774189"/>
            <a:ext cx="864096" cy="13828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79834" y="556144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모서리가 둥근 직사각형 5">
            <a:extLst>
              <a:ext uri="{FF2B5EF4-FFF2-40B4-BE49-F238E27FC236}">
                <a16:creationId xmlns:a16="http://schemas.microsoft.com/office/drawing/2014/main" id="{01E5292C-668F-5F21-2D3C-5E83FD7E52A1}"/>
              </a:ext>
            </a:extLst>
          </p:cNvPr>
          <p:cNvSpPr/>
          <p:nvPr/>
        </p:nvSpPr>
        <p:spPr>
          <a:xfrm>
            <a:off x="323528" y="2642354"/>
            <a:ext cx="576064" cy="101215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모서리가 둥근 직사각형 5">
            <a:extLst>
              <a:ext uri="{FF2B5EF4-FFF2-40B4-BE49-F238E27FC236}">
                <a16:creationId xmlns:a16="http://schemas.microsoft.com/office/drawing/2014/main" id="{27396EF1-BAD5-7542-F303-EC195FB79E89}"/>
              </a:ext>
            </a:extLst>
          </p:cNvPr>
          <p:cNvSpPr/>
          <p:nvPr/>
        </p:nvSpPr>
        <p:spPr>
          <a:xfrm>
            <a:off x="5148064" y="774189"/>
            <a:ext cx="1152128" cy="137219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모서리가 둥근 직사각형 5">
            <a:extLst>
              <a:ext uri="{FF2B5EF4-FFF2-40B4-BE49-F238E27FC236}">
                <a16:creationId xmlns:a16="http://schemas.microsoft.com/office/drawing/2014/main" id="{CFC92279-1203-FC56-6060-DC17CE2C6E6E}"/>
              </a:ext>
            </a:extLst>
          </p:cNvPr>
          <p:cNvSpPr/>
          <p:nvPr/>
        </p:nvSpPr>
        <p:spPr>
          <a:xfrm>
            <a:off x="323528" y="1854309"/>
            <a:ext cx="3168352" cy="2920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모서리가 둥근 직사각형 5">
            <a:extLst>
              <a:ext uri="{FF2B5EF4-FFF2-40B4-BE49-F238E27FC236}">
                <a16:creationId xmlns:a16="http://schemas.microsoft.com/office/drawing/2014/main" id="{7D1A7C23-E89C-C7AE-F5A5-7CCB228C0D22}"/>
              </a:ext>
            </a:extLst>
          </p:cNvPr>
          <p:cNvSpPr/>
          <p:nvPr/>
        </p:nvSpPr>
        <p:spPr>
          <a:xfrm>
            <a:off x="1619672" y="1634242"/>
            <a:ext cx="936104" cy="19234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모서리가 둥근 직사각형 5">
            <a:extLst>
              <a:ext uri="{FF2B5EF4-FFF2-40B4-BE49-F238E27FC236}">
                <a16:creationId xmlns:a16="http://schemas.microsoft.com/office/drawing/2014/main" id="{41F414B0-4428-71AE-2EEB-D746B4734638}"/>
              </a:ext>
            </a:extLst>
          </p:cNvPr>
          <p:cNvSpPr/>
          <p:nvPr/>
        </p:nvSpPr>
        <p:spPr>
          <a:xfrm>
            <a:off x="323528" y="1634242"/>
            <a:ext cx="1296144" cy="22608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모서리가 둥근 직사각형 6">
            <a:extLst>
              <a:ext uri="{FF2B5EF4-FFF2-40B4-BE49-F238E27FC236}">
                <a16:creationId xmlns:a16="http://schemas.microsoft.com/office/drawing/2014/main" id="{CFA157AA-A400-6777-FC2A-24585177C2CC}"/>
              </a:ext>
            </a:extLst>
          </p:cNvPr>
          <p:cNvSpPr/>
          <p:nvPr/>
        </p:nvSpPr>
        <p:spPr>
          <a:xfrm>
            <a:off x="107504" y="1494269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3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모서리가 둥근 직사각형 6">
            <a:extLst>
              <a:ext uri="{FF2B5EF4-FFF2-40B4-BE49-F238E27FC236}">
                <a16:creationId xmlns:a16="http://schemas.microsoft.com/office/drawing/2014/main" id="{241CF50A-A820-1214-C2AD-AB738D7989CF}"/>
              </a:ext>
            </a:extLst>
          </p:cNvPr>
          <p:cNvSpPr/>
          <p:nvPr/>
        </p:nvSpPr>
        <p:spPr>
          <a:xfrm>
            <a:off x="107504" y="1854309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5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모서리가 둥근 직사각형 6">
            <a:extLst>
              <a:ext uri="{FF2B5EF4-FFF2-40B4-BE49-F238E27FC236}">
                <a16:creationId xmlns:a16="http://schemas.microsoft.com/office/drawing/2014/main" id="{D09A594A-157B-F640-F073-BD72008323D6}"/>
              </a:ext>
            </a:extLst>
          </p:cNvPr>
          <p:cNvSpPr/>
          <p:nvPr/>
        </p:nvSpPr>
        <p:spPr>
          <a:xfrm>
            <a:off x="107504" y="2502381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6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모서리가 둥근 직사각형 6">
            <a:extLst>
              <a:ext uri="{FF2B5EF4-FFF2-40B4-BE49-F238E27FC236}">
                <a16:creationId xmlns:a16="http://schemas.microsoft.com/office/drawing/2014/main" id="{843CEFF2-761B-7023-DC6A-9414DA138D35}"/>
              </a:ext>
            </a:extLst>
          </p:cNvPr>
          <p:cNvSpPr/>
          <p:nvPr/>
        </p:nvSpPr>
        <p:spPr>
          <a:xfrm>
            <a:off x="2555776" y="1638285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4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6">
            <a:extLst>
              <a:ext uri="{FF2B5EF4-FFF2-40B4-BE49-F238E27FC236}">
                <a16:creationId xmlns:a16="http://schemas.microsoft.com/office/drawing/2014/main" id="{4D15D65B-3E7C-CFC1-6D28-F51B6489FC36}"/>
              </a:ext>
            </a:extLst>
          </p:cNvPr>
          <p:cNvSpPr/>
          <p:nvPr/>
        </p:nvSpPr>
        <p:spPr>
          <a:xfrm>
            <a:off x="5004048" y="630173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2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21643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6973"/>
            <a:ext cx="6876256" cy="4671040"/>
          </a:xfrm>
          <a:prstGeom prst="rect">
            <a:avLst/>
          </a:prstGeom>
        </p:spPr>
      </p:pic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본문 </a:t>
            </a:r>
            <a:r>
              <a:rPr lang="ko-KR" altLang="en-US" dirty="0"/>
              <a:t>작성 영역</a:t>
            </a:r>
            <a:r>
              <a:rPr lang="en-US" altLang="ko-KR" dirty="0"/>
              <a:t/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왼쪽부터 시작해서 회색 별을 누르면</a:t>
            </a:r>
            <a:r>
              <a:rPr lang="en-US" altLang="ko-KR" dirty="0"/>
              <a:t>, </a:t>
            </a:r>
            <a:r>
              <a:rPr lang="ko-KR" altLang="en-US" dirty="0"/>
              <a:t>눌려진 별까지 </a:t>
            </a:r>
            <a:r>
              <a:rPr lang="ko-KR" altLang="en-US" dirty="0" err="1"/>
              <a:t>노란별로</a:t>
            </a:r>
            <a:r>
              <a:rPr lang="ko-KR" altLang="en-US" dirty="0"/>
              <a:t> 바뀐다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 </a:t>
            </a:r>
          </a:p>
          <a:p>
            <a:r>
              <a:rPr lang="ko-KR" altLang="en-US" dirty="0"/>
              <a:t>나쁨</a:t>
            </a:r>
            <a:r>
              <a:rPr lang="en-US" altLang="ko-KR" dirty="0"/>
              <a:t>, </a:t>
            </a:r>
            <a:r>
              <a:rPr lang="ko-KR" altLang="en-US" dirty="0"/>
              <a:t>보통</a:t>
            </a:r>
            <a:r>
              <a:rPr lang="en-US" altLang="ko-KR" dirty="0"/>
              <a:t>, </a:t>
            </a:r>
            <a:r>
              <a:rPr lang="ko-KR" altLang="en-US" dirty="0"/>
              <a:t>좋음 </a:t>
            </a:r>
            <a:r>
              <a:rPr lang="en-US" altLang="ko-KR" dirty="0"/>
              <a:t>3</a:t>
            </a:r>
            <a:r>
              <a:rPr lang="ko-KR" altLang="en-US" dirty="0"/>
              <a:t>단계로 기본적인 부분에 대해 체크</a:t>
            </a:r>
            <a:r>
              <a:rPr lang="en-US" altLang="ko-KR" dirty="0"/>
              <a:t>. 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사진 및 동영상 파일을 드래그해서 삽입가능</a:t>
            </a:r>
            <a:r>
              <a:rPr lang="en-US" altLang="ko-KR" dirty="0"/>
              <a:t>. </a:t>
            </a:r>
            <a:r>
              <a:rPr lang="ko-KR" altLang="en-US" dirty="0"/>
              <a:t>파일을 드롭하고 확인을 누르면 해당 파일이 업로드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등록 버튼을 누르면 작성한 리뷰가 등록이 되어 상세 후기</a:t>
            </a:r>
            <a:r>
              <a:rPr lang="en-US" altLang="ko-KR" dirty="0" smtClean="0"/>
              <a:t>(23p)</a:t>
            </a:r>
            <a:r>
              <a:rPr lang="ko-KR" altLang="en-US" dirty="0" smtClean="0"/>
              <a:t>로 이동한다</a:t>
            </a:r>
            <a:r>
              <a:rPr lang="en-US" altLang="ko-KR" dirty="0" smtClean="0"/>
              <a:t>.</a:t>
            </a:r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후기 등록 페이지</a:t>
            </a: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18</a:t>
            </a:r>
            <a:endParaRPr lang="ko-KR" altLang="en-US" dirty="0"/>
          </a:p>
        </p:txBody>
      </p:sp>
      <p:sp>
        <p:nvSpPr>
          <p:cNvPr id="5" name="모서리가 둥근 직사각형 5">
            <a:extLst>
              <a:ext uri="{FF2B5EF4-FFF2-40B4-BE49-F238E27FC236}">
                <a16:creationId xmlns:a16="http://schemas.microsoft.com/office/drawing/2014/main" id="{F53FFCA9-CB96-C17D-E8B9-C768DCED12EC}"/>
              </a:ext>
            </a:extLst>
          </p:cNvPr>
          <p:cNvSpPr/>
          <p:nvPr/>
        </p:nvSpPr>
        <p:spPr>
          <a:xfrm>
            <a:off x="460796" y="1067686"/>
            <a:ext cx="2781910" cy="190470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모서리가 둥근 직사각형 5">
            <a:extLst>
              <a:ext uri="{FF2B5EF4-FFF2-40B4-BE49-F238E27FC236}">
                <a16:creationId xmlns:a16="http://schemas.microsoft.com/office/drawing/2014/main" id="{003318D8-F2A3-A106-A8E3-B3391F461E85}"/>
              </a:ext>
            </a:extLst>
          </p:cNvPr>
          <p:cNvSpPr/>
          <p:nvPr/>
        </p:nvSpPr>
        <p:spPr>
          <a:xfrm>
            <a:off x="354505" y="3291863"/>
            <a:ext cx="2144664" cy="66833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모서리가 둥근 직사각형 5">
            <a:extLst>
              <a:ext uri="{FF2B5EF4-FFF2-40B4-BE49-F238E27FC236}">
                <a16:creationId xmlns:a16="http://schemas.microsoft.com/office/drawing/2014/main" id="{4759104F-7447-4292-A387-E8F7702B52C4}"/>
              </a:ext>
            </a:extLst>
          </p:cNvPr>
          <p:cNvSpPr/>
          <p:nvPr/>
        </p:nvSpPr>
        <p:spPr>
          <a:xfrm>
            <a:off x="529282" y="3071334"/>
            <a:ext cx="1090390" cy="20834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모서리가 둥근 직사각형 5">
            <a:extLst>
              <a:ext uri="{FF2B5EF4-FFF2-40B4-BE49-F238E27FC236}">
                <a16:creationId xmlns:a16="http://schemas.microsoft.com/office/drawing/2014/main" id="{8C3F9563-0AB8-D031-DED2-206F6787608D}"/>
              </a:ext>
            </a:extLst>
          </p:cNvPr>
          <p:cNvSpPr/>
          <p:nvPr/>
        </p:nvSpPr>
        <p:spPr>
          <a:xfrm>
            <a:off x="4840415" y="1302968"/>
            <a:ext cx="1267036" cy="197671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모서리가 둥근 직사각형 6">
            <a:extLst>
              <a:ext uri="{FF2B5EF4-FFF2-40B4-BE49-F238E27FC236}">
                <a16:creationId xmlns:a16="http://schemas.microsoft.com/office/drawing/2014/main" id="{F846780C-382E-31F9-6C40-071EC7D8EFE9}"/>
              </a:ext>
            </a:extLst>
          </p:cNvPr>
          <p:cNvSpPr/>
          <p:nvPr/>
        </p:nvSpPr>
        <p:spPr>
          <a:xfrm>
            <a:off x="460796" y="1059582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모서리가 둥근 직사각형 6">
            <a:extLst>
              <a:ext uri="{FF2B5EF4-FFF2-40B4-BE49-F238E27FC236}">
                <a16:creationId xmlns:a16="http://schemas.microsoft.com/office/drawing/2014/main" id="{35EC05B5-A4CB-0D43-B497-67CEFDEB697E}"/>
              </a:ext>
            </a:extLst>
          </p:cNvPr>
          <p:cNvSpPr/>
          <p:nvPr/>
        </p:nvSpPr>
        <p:spPr>
          <a:xfrm>
            <a:off x="295634" y="3207064"/>
            <a:ext cx="200448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3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모서리가 둥근 직사각형 6">
            <a:extLst>
              <a:ext uri="{FF2B5EF4-FFF2-40B4-BE49-F238E27FC236}">
                <a16:creationId xmlns:a16="http://schemas.microsoft.com/office/drawing/2014/main" id="{BAB3F91A-1181-9390-9590-EF3A6969CA76}"/>
              </a:ext>
            </a:extLst>
          </p:cNvPr>
          <p:cNvSpPr/>
          <p:nvPr/>
        </p:nvSpPr>
        <p:spPr>
          <a:xfrm>
            <a:off x="390929" y="2913851"/>
            <a:ext cx="210306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2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6">
            <a:extLst>
              <a:ext uri="{FF2B5EF4-FFF2-40B4-BE49-F238E27FC236}">
                <a16:creationId xmlns:a16="http://schemas.microsoft.com/office/drawing/2014/main" id="{F84A1B21-1520-6474-4DA2-89D9815219B9}"/>
              </a:ext>
            </a:extLst>
          </p:cNvPr>
          <p:cNvSpPr/>
          <p:nvPr/>
        </p:nvSpPr>
        <p:spPr>
          <a:xfrm>
            <a:off x="4735445" y="1167594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4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5" name="모서리가 둥근 직사각형 5">
            <a:extLst>
              <a:ext uri="{FF2B5EF4-FFF2-40B4-BE49-F238E27FC236}">
                <a16:creationId xmlns:a16="http://schemas.microsoft.com/office/drawing/2014/main" id="{8C3F9563-0AB8-D031-DED2-206F6787608D}"/>
              </a:ext>
            </a:extLst>
          </p:cNvPr>
          <p:cNvSpPr/>
          <p:nvPr/>
        </p:nvSpPr>
        <p:spPr>
          <a:xfrm>
            <a:off x="5460365" y="4045060"/>
            <a:ext cx="906996" cy="42229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모서리가 둥근 직사각형 6">
            <a:extLst>
              <a:ext uri="{FF2B5EF4-FFF2-40B4-BE49-F238E27FC236}">
                <a16:creationId xmlns:a16="http://schemas.microsoft.com/office/drawing/2014/main" id="{F84A1B21-1520-6474-4DA2-89D9815219B9}"/>
              </a:ext>
            </a:extLst>
          </p:cNvPr>
          <p:cNvSpPr/>
          <p:nvPr/>
        </p:nvSpPr>
        <p:spPr>
          <a:xfrm>
            <a:off x="5306634" y="3937048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5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94031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클릭 시 </a:t>
            </a:r>
            <a:r>
              <a:rPr lang="en-US" altLang="ko-KR" dirty="0"/>
              <a:t>26p(</a:t>
            </a:r>
            <a:r>
              <a:rPr lang="ko-KR" altLang="en-US" dirty="0"/>
              <a:t>자주 묻는 질문</a:t>
            </a:r>
            <a:r>
              <a:rPr lang="en-US" altLang="ko-KR" dirty="0"/>
              <a:t>)</a:t>
            </a:r>
            <a:r>
              <a:rPr lang="ko-KR" altLang="en-US" dirty="0"/>
              <a:t>로 넘어감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/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클릭 시 </a:t>
            </a:r>
            <a:r>
              <a:rPr lang="en-US" altLang="ko-KR" dirty="0"/>
              <a:t>28p(</a:t>
            </a:r>
            <a:r>
              <a:rPr lang="ko-KR" altLang="en-US" dirty="0"/>
              <a:t>약관 및 방침</a:t>
            </a:r>
            <a:r>
              <a:rPr lang="en-US" altLang="ko-KR" dirty="0"/>
              <a:t>)</a:t>
            </a:r>
            <a:r>
              <a:rPr lang="ko-KR" altLang="en-US" dirty="0"/>
              <a:t>로 넘어감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제목을 클릭하면 새 창에서 공지사항이 </a:t>
            </a:r>
            <a:r>
              <a:rPr lang="ko-KR" altLang="en-US" dirty="0" err="1"/>
              <a:t>뜨는것이</a:t>
            </a:r>
            <a:r>
              <a:rPr lang="ko-KR" altLang="en-US" dirty="0"/>
              <a:t> 아닌 화면 내에서 추가적으로 내용이 뜨게끔 할 예정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고객센터</a:t>
            </a:r>
            <a:r>
              <a:rPr lang="en-US" altLang="ko-KR" dirty="0"/>
              <a:t> (</a:t>
            </a:r>
            <a:r>
              <a:rPr lang="ko-KR" altLang="en-US" dirty="0"/>
              <a:t>메인 및 공지사항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19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B35238C-BA56-4263-B771-FEE2CF496F4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2751"/>
            <a:ext cx="6876256" cy="4665262"/>
          </a:xfrm>
          <a:prstGeom prst="rect">
            <a:avLst/>
          </a:prstGeom>
        </p:spPr>
      </p:pic>
      <p:sp>
        <p:nvSpPr>
          <p:cNvPr id="9" name="모서리가 둥근 직사각형 8"/>
          <p:cNvSpPr/>
          <p:nvPr/>
        </p:nvSpPr>
        <p:spPr>
          <a:xfrm>
            <a:off x="146481" y="1202601"/>
            <a:ext cx="945547" cy="21602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직사각형 9"/>
          <p:cNvSpPr/>
          <p:nvPr/>
        </p:nvSpPr>
        <p:spPr>
          <a:xfrm>
            <a:off x="14037" y="1199537"/>
            <a:ext cx="179511" cy="18002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1</a:t>
            </a:r>
            <a:endParaRPr lang="ko-KR" altLang="en-US" sz="1050" b="1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146481" y="1417628"/>
            <a:ext cx="945547" cy="21602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2109562" y="1275606"/>
            <a:ext cx="1742358" cy="21602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1930050" y="1275606"/>
            <a:ext cx="179511" cy="18002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3</a:t>
            </a:r>
            <a:endParaRPr lang="ko-KR" altLang="en-US" sz="1050" b="1" dirty="0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14036" y="1418435"/>
            <a:ext cx="179511" cy="18002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2</a:t>
            </a:r>
            <a:endParaRPr lang="ko-KR" altLang="en-US" sz="1050" b="1" dirty="0"/>
          </a:p>
        </p:txBody>
      </p:sp>
    </p:spTree>
    <p:extLst>
      <p:ext uri="{BB962C8B-B14F-4D97-AF65-F5344CB8AC3E}">
        <p14:creationId xmlns:p14="http://schemas.microsoft.com/office/powerpoint/2010/main" val="4584920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제목 클릭 시 화면 내에서 질의 응답이 될 예정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자주 묻는 질문</a:t>
            </a: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20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CAC2857-F5A7-49D1-BB4F-859FA61AE96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7494"/>
            <a:ext cx="6876256" cy="4680519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2123728" y="1577086"/>
            <a:ext cx="1944216" cy="21602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1907704" y="1577086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1</a:t>
            </a:r>
            <a:endParaRPr lang="ko-KR" altLang="en-US" sz="1050" b="1" dirty="0"/>
          </a:p>
        </p:txBody>
      </p:sp>
    </p:spTree>
    <p:extLst>
      <p:ext uri="{BB962C8B-B14F-4D97-AF65-F5344CB8AC3E}">
        <p14:creationId xmlns:p14="http://schemas.microsoft.com/office/powerpoint/2010/main" val="6528103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비회원 고객의 주문 시 주문 정보와 배송조회를 할 수 있는 창이다</a:t>
            </a:r>
            <a:r>
              <a:rPr lang="en-US" altLang="ko-KR" dirty="0"/>
              <a:t>. </a:t>
            </a:r>
            <a:r>
              <a:rPr lang="ko-KR" altLang="en-US" dirty="0"/>
              <a:t>새 창을 띄우지 않고 바로 조회가 가능하게끔 구현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비회원 주문</a:t>
            </a: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21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2" y="300186"/>
            <a:ext cx="6859934" cy="4843314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3779912" y="2392035"/>
            <a:ext cx="432048" cy="30555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3671900" y="2337428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1</a:t>
            </a:r>
            <a:endParaRPr lang="ko-KR" altLang="en-US" sz="1050" b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336" y="3507854"/>
            <a:ext cx="1800476" cy="304843"/>
          </a:xfrm>
          <a:prstGeom prst="rect">
            <a:avLst/>
          </a:prstGeom>
        </p:spPr>
      </p:pic>
      <p:sp>
        <p:nvSpPr>
          <p:cNvPr id="4" name="모서리가 둥근 직사각형 3"/>
          <p:cNvSpPr/>
          <p:nvPr/>
        </p:nvSpPr>
        <p:spPr>
          <a:xfrm>
            <a:off x="971600" y="1131590"/>
            <a:ext cx="5256584" cy="3312368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500" dirty="0" err="1">
                <a:solidFill>
                  <a:srgbClr val="FF0000"/>
                </a:solidFill>
              </a:rPr>
              <a:t>미구현</a:t>
            </a:r>
            <a:endParaRPr lang="ko-KR" altLang="en-US" sz="45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9942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클릭 시 </a:t>
            </a:r>
            <a:r>
              <a:rPr lang="en-US" altLang="ko-KR" dirty="0"/>
              <a:t>29p(</a:t>
            </a:r>
            <a:r>
              <a:rPr lang="ko-KR" altLang="en-US" dirty="0"/>
              <a:t>개인정보처리방침</a:t>
            </a:r>
            <a:r>
              <a:rPr lang="en-US" altLang="ko-KR" dirty="0"/>
              <a:t>)</a:t>
            </a:r>
            <a:r>
              <a:rPr lang="ko-KR" altLang="en-US" dirty="0"/>
              <a:t>로 넘어감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클릭 시 </a:t>
            </a:r>
            <a:r>
              <a:rPr lang="en-US" altLang="ko-KR" dirty="0"/>
              <a:t>30p(</a:t>
            </a:r>
            <a:r>
              <a:rPr lang="ko-KR" altLang="en-US" dirty="0"/>
              <a:t>마케팅 </a:t>
            </a:r>
            <a:r>
              <a:rPr lang="ko-KR" altLang="en-US" dirty="0" err="1"/>
              <a:t>수신동의</a:t>
            </a:r>
            <a:r>
              <a:rPr lang="en-US" altLang="ko-KR" dirty="0"/>
              <a:t>)</a:t>
            </a:r>
            <a:r>
              <a:rPr lang="ko-KR" altLang="en-US" dirty="0"/>
              <a:t>로 넘어감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약관 및 방침</a:t>
            </a:r>
            <a:r>
              <a:rPr lang="en-US" altLang="ko-KR" dirty="0"/>
              <a:t>(</a:t>
            </a:r>
            <a:r>
              <a:rPr lang="ko-KR" altLang="en-US" dirty="0"/>
              <a:t>이용약관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22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79CCC2D-71BE-4076-8C6D-D0B5E4A12C5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4457"/>
            <a:ext cx="6804248" cy="4663556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2380524" y="710909"/>
            <a:ext cx="864096" cy="21602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2272512" y="565365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1</a:t>
            </a:r>
            <a:endParaRPr lang="ko-KR" altLang="en-US" sz="1050" b="1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3640664" y="710909"/>
            <a:ext cx="864096" cy="21602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직사각형 9"/>
          <p:cNvSpPr/>
          <p:nvPr/>
        </p:nvSpPr>
        <p:spPr>
          <a:xfrm>
            <a:off x="3532652" y="565365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2</a:t>
            </a:r>
            <a:endParaRPr lang="ko-KR" altLang="en-US" sz="1050" b="1" dirty="0"/>
          </a:p>
        </p:txBody>
      </p:sp>
    </p:spTree>
    <p:extLst>
      <p:ext uri="{BB962C8B-B14F-4D97-AF65-F5344CB8AC3E}">
        <p14:creationId xmlns:p14="http://schemas.microsoft.com/office/powerpoint/2010/main" val="17635930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클릭 시 </a:t>
            </a:r>
            <a:r>
              <a:rPr lang="en-US" altLang="ko-KR" dirty="0"/>
              <a:t>28p(</a:t>
            </a:r>
            <a:r>
              <a:rPr lang="ko-KR" altLang="en-US" dirty="0"/>
              <a:t>약관 및 방침 메인</a:t>
            </a:r>
            <a:r>
              <a:rPr lang="en-US" altLang="ko-KR" dirty="0"/>
              <a:t>)</a:t>
            </a:r>
            <a:r>
              <a:rPr lang="ko-KR" altLang="en-US" dirty="0"/>
              <a:t>로 돌아감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약관 및 방침 </a:t>
            </a:r>
            <a:r>
              <a:rPr lang="en-US" altLang="ko-KR" dirty="0"/>
              <a:t>(</a:t>
            </a:r>
            <a:r>
              <a:rPr lang="ko-KR" altLang="en-US" dirty="0"/>
              <a:t>개인정보처리방침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23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BF1B75A-FD7F-4A1C-BAFF-71961DB877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7494"/>
            <a:ext cx="6876256" cy="4680519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1554388" y="737930"/>
            <a:ext cx="487426" cy="14401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1410372" y="616274"/>
            <a:ext cx="216024" cy="19090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1</a:t>
            </a:r>
            <a:endParaRPr lang="ko-KR" altLang="en-US" sz="1050" b="1" dirty="0"/>
          </a:p>
        </p:txBody>
      </p:sp>
    </p:spTree>
    <p:extLst>
      <p:ext uri="{BB962C8B-B14F-4D97-AF65-F5344CB8AC3E}">
        <p14:creationId xmlns:p14="http://schemas.microsoft.com/office/powerpoint/2010/main" val="1578031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3" name="부제목 1"/>
          <p:cNvSpPr txBox="1">
            <a:spLocks/>
          </p:cNvSpPr>
          <p:nvPr/>
        </p:nvSpPr>
        <p:spPr>
          <a:xfrm>
            <a:off x="251520" y="699542"/>
            <a:ext cx="4248472" cy="4176464"/>
          </a:xfrm>
          <a:prstGeom prst="rect">
            <a:avLst/>
          </a:prstGeom>
        </p:spPr>
        <p:txBody>
          <a:bodyPr/>
          <a:lstStyle/>
          <a:p>
            <a:pPr marL="228600" lvl="0" indent="-228600">
              <a:lnSpc>
                <a:spcPct val="120000"/>
              </a:lnSpc>
              <a:buFontTx/>
              <a:buAutoNum type="arabicPeriod"/>
            </a:pP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Tahoma" pitchFamily="34" charset="0"/>
              </a:rPr>
              <a:t>Information Architecture</a:t>
            </a:r>
          </a:p>
          <a:p>
            <a:pPr marL="228600" lvl="0" indent="-228600">
              <a:lnSpc>
                <a:spcPct val="120000"/>
              </a:lnSpc>
              <a:buFontTx/>
              <a:buAutoNum type="arabicPeriod"/>
            </a:pP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Tahoma" pitchFamily="34" charset="0"/>
              </a:rPr>
              <a:t>General Rule</a:t>
            </a:r>
            <a:b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Tahoma" pitchFamily="34" charset="0"/>
              </a:rPr>
            </a:br>
            <a:r>
              <a:rPr lang="en-US" altLang="ko-KR" sz="1050" dirty="0">
                <a:latin typeface="+mn-ea"/>
              </a:rPr>
              <a:t>2.1 Screen Definition</a:t>
            </a:r>
            <a:br>
              <a:rPr lang="en-US" altLang="ko-KR" sz="1050" dirty="0">
                <a:latin typeface="+mn-ea"/>
              </a:rPr>
            </a:br>
            <a:r>
              <a:rPr lang="en-US" altLang="ko-KR" sz="1050" dirty="0">
                <a:latin typeface="+mn-ea"/>
              </a:rPr>
              <a:t>2.2 Popup type</a:t>
            </a:r>
            <a:endParaRPr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Tahoma" pitchFamily="34" charset="0"/>
            </a:endParaRPr>
          </a:p>
          <a:p>
            <a:pPr marL="228600" lvl="0" indent="-228600">
              <a:lnSpc>
                <a:spcPct val="120000"/>
              </a:lnSpc>
              <a:buFontTx/>
              <a:buAutoNum type="arabicPeriod"/>
            </a:pP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Tahoma" pitchFamily="34" charset="0"/>
              </a:rPr>
              <a:t>Main</a:t>
            </a:r>
            <a:b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Tahoma" pitchFamily="34" charset="0"/>
              </a:rPr>
            </a:br>
            <a:r>
              <a:rPr lang="en-US" altLang="ko-K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Tahoma" pitchFamily="34" charset="0"/>
              </a:rPr>
              <a:t>3.1 case A</a:t>
            </a:r>
            <a:br>
              <a:rPr lang="en-US" altLang="ko-K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Tahoma" pitchFamily="34" charset="0"/>
              </a:rPr>
            </a:br>
            <a:r>
              <a:rPr lang="en-US" altLang="ko-K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Tahoma" pitchFamily="34" charset="0"/>
              </a:rPr>
              <a:t>3.2 case B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Tahoma" pitchFamily="34" charset="0"/>
            </a:endParaRPr>
          </a:p>
          <a:p>
            <a:pPr marL="228600" lvl="0" indent="-228600">
              <a:lnSpc>
                <a:spcPct val="120000"/>
              </a:lnSpc>
              <a:buFontTx/>
              <a:buAutoNum type="arabicPeriod"/>
            </a:pP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Tahoma" pitchFamily="34" charset="0"/>
              </a:rPr>
              <a:t>Login</a:t>
            </a:r>
            <a:b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Tahoma" pitchFamily="34" charset="0"/>
              </a:rPr>
            </a:br>
            <a:r>
              <a:rPr lang="en-US" altLang="ko-KR" sz="1050" dirty="0">
                <a:latin typeface="+mn-ea"/>
              </a:rPr>
              <a:t>4.1 Login </a:t>
            </a:r>
            <a:br>
              <a:rPr lang="en-US" altLang="ko-KR" sz="1050" dirty="0">
                <a:latin typeface="+mn-ea"/>
              </a:rPr>
            </a:br>
            <a:r>
              <a:rPr lang="en-US" altLang="ko-KR" sz="1050" dirty="0">
                <a:latin typeface="+mn-ea"/>
              </a:rPr>
              <a:t>4.2 login &gt; </a:t>
            </a:r>
            <a:r>
              <a:rPr lang="ko-KR" altLang="en-US" sz="1050" dirty="0">
                <a:latin typeface="+mn-ea"/>
              </a:rPr>
              <a:t>회원가입</a:t>
            </a:r>
            <a:r>
              <a:rPr lang="en-US" altLang="ko-KR" sz="1050" dirty="0">
                <a:latin typeface="+mn-ea"/>
              </a:rPr>
              <a:t/>
            </a:r>
            <a:br>
              <a:rPr lang="en-US" altLang="ko-KR" sz="1050" dirty="0">
                <a:latin typeface="+mn-ea"/>
              </a:rPr>
            </a:br>
            <a:r>
              <a:rPr lang="en-US" altLang="ko-KR" sz="1050" dirty="0">
                <a:latin typeface="+mn-ea"/>
              </a:rPr>
              <a:t>4.3 Login &gt; error </a:t>
            </a:r>
            <a:r>
              <a:rPr lang="en-US" altLang="ko-KR" sz="1050" dirty="0" err="1">
                <a:latin typeface="+mn-ea"/>
              </a:rPr>
              <a:t>msg</a:t>
            </a:r>
            <a:r>
              <a:rPr lang="en-US" altLang="ko-KR" sz="1050" dirty="0">
                <a:latin typeface="+mn-ea"/>
              </a:rPr>
              <a:t/>
            </a:r>
            <a:br>
              <a:rPr lang="en-US" altLang="ko-KR" sz="1050" dirty="0">
                <a:latin typeface="+mn-ea"/>
              </a:rPr>
            </a:br>
            <a:r>
              <a:rPr lang="en-US" altLang="ko-KR" sz="1050" dirty="0">
                <a:latin typeface="+mn-ea"/>
              </a:rPr>
              <a:t>4.3.1 Login &gt; error </a:t>
            </a:r>
            <a:r>
              <a:rPr lang="en-US" altLang="ko-KR" sz="1050" dirty="0" err="1">
                <a:latin typeface="+mn-ea"/>
              </a:rPr>
              <a:t>msg</a:t>
            </a:r>
            <a:r>
              <a:rPr lang="en-US" altLang="ko-KR" sz="1050" dirty="0">
                <a:latin typeface="+mn-ea"/>
              </a:rPr>
              <a:t> &gt; ID </a:t>
            </a:r>
            <a:r>
              <a:rPr lang="ko-KR" altLang="en-US" sz="1050" dirty="0">
                <a:latin typeface="+mn-ea"/>
              </a:rPr>
              <a:t>찾기</a:t>
            </a:r>
            <a:r>
              <a:rPr lang="en-US" altLang="ko-KR" sz="1050" dirty="0">
                <a:latin typeface="+mn-ea"/>
              </a:rPr>
              <a:t/>
            </a:r>
            <a:br>
              <a:rPr lang="en-US" altLang="ko-KR" sz="1050" dirty="0">
                <a:latin typeface="+mn-ea"/>
              </a:rPr>
            </a:br>
            <a:r>
              <a:rPr lang="en-US" altLang="ko-KR" sz="1050" dirty="0">
                <a:latin typeface="+mn-ea"/>
              </a:rPr>
              <a:t>4.3.2 Login &gt; error </a:t>
            </a:r>
            <a:r>
              <a:rPr lang="en-US" altLang="ko-KR" sz="1050" dirty="0" err="1">
                <a:latin typeface="+mn-ea"/>
              </a:rPr>
              <a:t>msg</a:t>
            </a:r>
            <a:r>
              <a:rPr lang="en-US" altLang="ko-KR" sz="1050" dirty="0">
                <a:latin typeface="+mn-ea"/>
              </a:rPr>
              <a:t> &gt; </a:t>
            </a:r>
            <a:r>
              <a:rPr lang="ko-KR" altLang="en-US" sz="1050" dirty="0" err="1">
                <a:latin typeface="+mn-ea"/>
              </a:rPr>
              <a:t>비밀번호찾기</a:t>
            </a:r>
            <a:endParaRPr lang="en-US" altLang="ko-KR" sz="1200" dirty="0">
              <a:latin typeface="+mn-ea"/>
            </a:endParaRPr>
          </a:p>
          <a:p>
            <a:pPr marL="228600" lvl="0" indent="-228600">
              <a:lnSpc>
                <a:spcPct val="120000"/>
              </a:lnSpc>
              <a:buFontTx/>
              <a:buAutoNum type="arabicPeriod"/>
            </a:pPr>
            <a:r>
              <a:rPr lang="ko-KR" altLang="en-US" sz="1200" b="1" dirty="0">
                <a:latin typeface="+mn-ea"/>
              </a:rPr>
              <a:t>주요기능</a:t>
            </a:r>
            <a:r>
              <a:rPr lang="en-US" altLang="ko-KR" sz="1200" b="1" dirty="0">
                <a:latin typeface="+mn-ea"/>
              </a:rPr>
              <a:t>1 </a:t>
            </a:r>
            <a:r>
              <a:rPr lang="en-US" altLang="ko-KR" sz="1200" dirty="0">
                <a:latin typeface="+mn-ea"/>
              </a:rPr>
              <a:t/>
            </a:r>
            <a:br>
              <a:rPr lang="en-US" altLang="ko-KR" sz="1200" dirty="0">
                <a:latin typeface="+mn-ea"/>
              </a:rPr>
            </a:br>
            <a:r>
              <a:rPr lang="en-US" altLang="ko-KR" sz="1050" dirty="0">
                <a:latin typeface="+mn-ea"/>
              </a:rPr>
              <a:t>5.1 </a:t>
            </a:r>
            <a:r>
              <a:rPr lang="ko-KR" altLang="en-US" sz="1050" dirty="0">
                <a:latin typeface="+mn-ea"/>
              </a:rPr>
              <a:t>주요기능</a:t>
            </a:r>
            <a:r>
              <a:rPr lang="en-US" altLang="ko-KR" sz="1050" dirty="0">
                <a:latin typeface="+mn-ea"/>
              </a:rPr>
              <a:t>1 &gt; </a:t>
            </a:r>
            <a:r>
              <a:rPr lang="ko-KR" altLang="en-US" sz="1050" dirty="0">
                <a:latin typeface="+mn-ea"/>
              </a:rPr>
              <a:t>하부기능</a:t>
            </a:r>
            <a:r>
              <a:rPr lang="en-US" altLang="ko-KR" sz="1050" dirty="0">
                <a:latin typeface="+mn-ea"/>
              </a:rPr>
              <a:t>1</a:t>
            </a:r>
            <a:br>
              <a:rPr lang="en-US" altLang="ko-KR" sz="1050" dirty="0">
                <a:latin typeface="+mn-ea"/>
              </a:rPr>
            </a:br>
            <a:r>
              <a:rPr lang="en-US" altLang="ko-KR" sz="1050" dirty="0">
                <a:latin typeface="+mn-ea"/>
              </a:rPr>
              <a:t>5.1.1 </a:t>
            </a:r>
            <a:r>
              <a:rPr lang="ko-KR" altLang="en-US" sz="1050" dirty="0">
                <a:latin typeface="+mn-ea"/>
              </a:rPr>
              <a:t>주요기능</a:t>
            </a:r>
            <a:r>
              <a:rPr lang="en-US" altLang="ko-KR" sz="1050" dirty="0">
                <a:latin typeface="+mn-ea"/>
              </a:rPr>
              <a:t>1 &gt; </a:t>
            </a:r>
            <a:r>
              <a:rPr lang="ko-KR" altLang="en-US" sz="1050" dirty="0">
                <a:latin typeface="+mn-ea"/>
              </a:rPr>
              <a:t>하부기능</a:t>
            </a:r>
            <a:r>
              <a:rPr lang="en-US" altLang="ko-KR" sz="1050" dirty="0">
                <a:latin typeface="+mn-ea"/>
              </a:rPr>
              <a:t>1 &gt; </a:t>
            </a:r>
            <a:r>
              <a:rPr lang="ko-KR" altLang="en-US" sz="1050" dirty="0">
                <a:latin typeface="+mn-ea"/>
              </a:rPr>
              <a:t>상세기능</a:t>
            </a:r>
            <a:r>
              <a:rPr lang="en-US" altLang="ko-KR" sz="1050" dirty="0">
                <a:latin typeface="+mn-ea"/>
              </a:rPr>
              <a:t>1</a:t>
            </a:r>
            <a:br>
              <a:rPr lang="en-US" altLang="ko-KR" sz="1050" dirty="0">
                <a:latin typeface="+mn-ea"/>
              </a:rPr>
            </a:br>
            <a:r>
              <a:rPr lang="en-US" altLang="ko-KR" sz="1050" dirty="0">
                <a:latin typeface="+mn-ea"/>
              </a:rPr>
              <a:t>5.1.2 </a:t>
            </a:r>
            <a:r>
              <a:rPr lang="ko-KR" altLang="en-US" sz="1050" dirty="0">
                <a:latin typeface="+mn-ea"/>
              </a:rPr>
              <a:t>주요기능</a:t>
            </a:r>
            <a:r>
              <a:rPr lang="en-US" altLang="ko-KR" sz="1050" dirty="0">
                <a:latin typeface="+mn-ea"/>
              </a:rPr>
              <a:t>1 &gt; </a:t>
            </a:r>
            <a:r>
              <a:rPr lang="ko-KR" altLang="en-US" sz="1050" dirty="0">
                <a:latin typeface="+mn-ea"/>
              </a:rPr>
              <a:t>하부기능</a:t>
            </a:r>
            <a:r>
              <a:rPr lang="en-US" altLang="ko-KR" sz="1050" dirty="0">
                <a:latin typeface="+mn-ea"/>
              </a:rPr>
              <a:t>1 &gt; </a:t>
            </a:r>
            <a:r>
              <a:rPr lang="ko-KR" altLang="en-US" sz="1050" dirty="0">
                <a:latin typeface="+mn-ea"/>
              </a:rPr>
              <a:t>상세기능</a:t>
            </a:r>
            <a:r>
              <a:rPr lang="en-US" altLang="ko-KR" sz="1050" dirty="0">
                <a:latin typeface="+mn-ea"/>
              </a:rPr>
              <a:t>2</a:t>
            </a:r>
            <a:br>
              <a:rPr lang="en-US" altLang="ko-KR" sz="1050" dirty="0">
                <a:latin typeface="+mn-ea"/>
              </a:rPr>
            </a:br>
            <a:r>
              <a:rPr lang="en-US" altLang="ko-KR" sz="1050" dirty="0">
                <a:latin typeface="+mn-ea"/>
              </a:rPr>
              <a:t>5.2 </a:t>
            </a:r>
            <a:r>
              <a:rPr lang="ko-KR" altLang="en-US" sz="1050" dirty="0">
                <a:latin typeface="+mn-ea"/>
              </a:rPr>
              <a:t>주요기능</a:t>
            </a:r>
            <a:r>
              <a:rPr lang="en-US" altLang="ko-KR" sz="1050" dirty="0">
                <a:latin typeface="+mn-ea"/>
              </a:rPr>
              <a:t>1 &gt; </a:t>
            </a:r>
            <a:r>
              <a:rPr lang="ko-KR" altLang="en-US" sz="1050" dirty="0">
                <a:latin typeface="+mn-ea"/>
              </a:rPr>
              <a:t>하부기능</a:t>
            </a:r>
            <a:r>
              <a:rPr lang="en-US" altLang="ko-KR" sz="1050" dirty="0">
                <a:latin typeface="+mn-ea"/>
              </a:rPr>
              <a:t>2 </a:t>
            </a:r>
            <a:r>
              <a:rPr lang="en-US" altLang="ko-KR" sz="1200" dirty="0">
                <a:latin typeface="+mn-ea"/>
              </a:rPr>
              <a:t/>
            </a:r>
            <a:br>
              <a:rPr lang="en-US" altLang="ko-KR" sz="1200" dirty="0">
                <a:latin typeface="+mn-ea"/>
              </a:rPr>
            </a:br>
            <a:r>
              <a:rPr lang="en-US" altLang="ko-KR" sz="1200" dirty="0">
                <a:latin typeface="+mn-ea"/>
              </a:rPr>
              <a:t/>
            </a:r>
            <a:br>
              <a:rPr lang="en-US" altLang="ko-KR" sz="1200" dirty="0">
                <a:latin typeface="+mn-ea"/>
              </a:rPr>
            </a:b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cs typeface="Tahoma" pitchFamily="34" charset="0"/>
            </a:endParaRPr>
          </a:p>
          <a:p>
            <a:pPr marL="285750" indent="-285750">
              <a:spcBef>
                <a:spcPct val="20000"/>
              </a:spcBef>
              <a:buFont typeface="Arial" pitchFamily="34" charset="0"/>
              <a:buChar char="•"/>
            </a:pP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cs typeface="Tahoma" pitchFamily="34" charset="0"/>
            </a:endParaRPr>
          </a:p>
        </p:txBody>
      </p:sp>
      <p:sp>
        <p:nvSpPr>
          <p:cNvPr id="4" name="부제목 1"/>
          <p:cNvSpPr txBox="1">
            <a:spLocks/>
          </p:cNvSpPr>
          <p:nvPr/>
        </p:nvSpPr>
        <p:spPr>
          <a:xfrm>
            <a:off x="4613970" y="699542"/>
            <a:ext cx="4248472" cy="4176464"/>
          </a:xfrm>
          <a:prstGeom prst="rect">
            <a:avLst/>
          </a:prstGeom>
        </p:spPr>
        <p:txBody>
          <a:bodyPr/>
          <a:lstStyle/>
          <a:p>
            <a:pPr marL="228600" lvl="0" indent="-228600">
              <a:lnSpc>
                <a:spcPct val="120000"/>
              </a:lnSpc>
              <a:buFont typeface="+mj-lt"/>
              <a:buAutoNum type="arabicPeriod" startAt="6"/>
            </a:pPr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Tahoma" pitchFamily="34" charset="0"/>
              </a:rPr>
              <a:t>주요기능</a:t>
            </a: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Tahoma" pitchFamily="34" charset="0"/>
              </a:rPr>
              <a:t>2</a:t>
            </a:r>
          </a:p>
          <a:p>
            <a:pPr marL="228600" lvl="0" indent="-228600">
              <a:lnSpc>
                <a:spcPct val="120000"/>
              </a:lnSpc>
              <a:buFont typeface="+mj-lt"/>
              <a:buAutoNum type="arabicPeriod" startAt="6"/>
            </a:pPr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Tahoma" pitchFamily="34" charset="0"/>
              </a:rPr>
              <a:t>주요기능</a:t>
            </a: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Tahoma" pitchFamily="34" charset="0"/>
              </a:rPr>
              <a:t>3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cs typeface="Tahoma" pitchFamily="34" charset="0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1AA835D-8947-4686-9B80-1C1BEEAA91EC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-</a:t>
            </a:r>
            <a:r>
              <a:rPr lang="ko-KR" altLang="en-US" dirty="0" err="1"/>
              <a:t>추가내용</a:t>
            </a:r>
            <a:r>
              <a:rPr lang="ko-KR" altLang="en-US" dirty="0"/>
              <a:t> 없음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약관 및 방침 </a:t>
            </a:r>
            <a:r>
              <a:rPr lang="en-US" altLang="ko-KR" dirty="0"/>
              <a:t>(</a:t>
            </a:r>
            <a:r>
              <a:rPr lang="ko-KR" altLang="en-US" dirty="0"/>
              <a:t>마케팅 </a:t>
            </a:r>
            <a:r>
              <a:rPr lang="ko-KR" altLang="en-US" dirty="0" err="1"/>
              <a:t>수신동의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24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9E09536-EBA8-4D21-AB65-1F9C3DB263A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7494"/>
            <a:ext cx="6876256" cy="468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0206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9" y="271167"/>
            <a:ext cx="6865628" cy="4676846"/>
          </a:xfrm>
          <a:prstGeom prst="rect">
            <a:avLst/>
          </a:prstGeom>
        </p:spPr>
      </p:pic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마이 페이지 </a:t>
            </a:r>
            <a:r>
              <a:rPr lang="en-US" altLang="ko-KR" dirty="0"/>
              <a:t>(</a:t>
            </a:r>
            <a:r>
              <a:rPr lang="ko-KR" altLang="en-US" dirty="0"/>
              <a:t>메인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25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고객의  </a:t>
            </a:r>
            <a:r>
              <a:rPr lang="en-US" altLang="ko-KR" dirty="0"/>
              <a:t>AI</a:t>
            </a:r>
            <a:r>
              <a:rPr lang="ko-KR" altLang="en-US" dirty="0"/>
              <a:t> 설문조사로 도출된 영양제의 기록을 확인할 수 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클릭 시 </a:t>
            </a:r>
            <a:r>
              <a:rPr lang="en-US" altLang="ko-KR" dirty="0"/>
              <a:t>32p(AI</a:t>
            </a:r>
            <a:r>
              <a:rPr lang="ko-KR" altLang="en-US" dirty="0"/>
              <a:t>영양추천결과</a:t>
            </a:r>
            <a:r>
              <a:rPr lang="en-US" altLang="ko-KR" dirty="0"/>
              <a:t>)</a:t>
            </a:r>
            <a:r>
              <a:rPr lang="ko-KR" altLang="en-US" dirty="0"/>
              <a:t>로 이동한다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 smtClean="0"/>
              <a:t>고객의 </a:t>
            </a:r>
            <a:r>
              <a:rPr lang="ko-KR" altLang="en-US" dirty="0"/>
              <a:t>결제 내역을 볼 수 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클릭 시 </a:t>
            </a:r>
            <a:r>
              <a:rPr lang="en-US" altLang="ko-KR" dirty="0"/>
              <a:t>34p(</a:t>
            </a:r>
            <a:r>
              <a:rPr lang="ko-KR" altLang="en-US" dirty="0"/>
              <a:t>결제 관리</a:t>
            </a:r>
            <a:r>
              <a:rPr lang="en-US" altLang="ko-KR" dirty="0"/>
              <a:t>)</a:t>
            </a:r>
            <a:r>
              <a:rPr lang="ko-KR" altLang="en-US" dirty="0"/>
              <a:t>로 이동한다</a:t>
            </a:r>
            <a:r>
              <a:rPr lang="en-US" altLang="ko-KR" dirty="0" smtClean="0"/>
              <a:t>.</a:t>
            </a:r>
            <a:r>
              <a:rPr lang="en-US" altLang="ko-KR" dirty="0"/>
              <a:t/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고객이 작성한 후기를 볼 수 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클릭 시 </a:t>
            </a:r>
            <a:r>
              <a:rPr lang="en-US" altLang="ko-KR" dirty="0"/>
              <a:t>36p(</a:t>
            </a:r>
            <a:r>
              <a:rPr lang="ko-KR" altLang="en-US" dirty="0"/>
              <a:t>후기 관리</a:t>
            </a:r>
            <a:r>
              <a:rPr lang="en-US" altLang="ko-KR" dirty="0"/>
              <a:t>)</a:t>
            </a:r>
            <a:r>
              <a:rPr lang="ko-KR" altLang="en-US" dirty="0"/>
              <a:t>로 이동한다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고객의 본인 정보 조회</a:t>
            </a:r>
            <a:r>
              <a:rPr lang="en-US" altLang="ko-KR" dirty="0"/>
              <a:t>, </a:t>
            </a:r>
            <a:r>
              <a:rPr lang="ko-KR" altLang="en-US" dirty="0"/>
              <a:t>정보 변경 등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가능한 페이지이다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클릭 시 </a:t>
            </a:r>
            <a:r>
              <a:rPr lang="en-US" altLang="ko-KR" dirty="0"/>
              <a:t>37p(</a:t>
            </a:r>
            <a:r>
              <a:rPr lang="ko-KR" altLang="en-US" dirty="0" err="1"/>
              <a:t>내정보</a:t>
            </a:r>
            <a:r>
              <a:rPr lang="ko-KR" altLang="en-US" dirty="0"/>
              <a:t> 관리</a:t>
            </a:r>
            <a:r>
              <a:rPr lang="en-US" altLang="ko-KR" dirty="0"/>
              <a:t>)</a:t>
            </a:r>
            <a:r>
              <a:rPr lang="ko-KR" altLang="en-US" dirty="0"/>
              <a:t>로 이동한다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클릭 시 로그아웃 상태가 되어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7p(</a:t>
            </a:r>
            <a:r>
              <a:rPr lang="ko-KR" altLang="en-US" dirty="0"/>
              <a:t>메인 페이지</a:t>
            </a:r>
            <a:r>
              <a:rPr lang="en-US" altLang="ko-KR" dirty="0"/>
              <a:t>)</a:t>
            </a:r>
            <a:r>
              <a:rPr lang="ko-KR" altLang="en-US" dirty="0"/>
              <a:t>로 이동한다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2" name="모서리가 둥근 직사각형 31"/>
          <p:cNvSpPr/>
          <p:nvPr/>
        </p:nvSpPr>
        <p:spPr>
          <a:xfrm>
            <a:off x="151971" y="1210039"/>
            <a:ext cx="864096" cy="21602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34534" y="1136464"/>
            <a:ext cx="216024" cy="18002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1</a:t>
            </a:r>
            <a:endParaRPr lang="ko-KR" altLang="en-US" sz="1050" b="1" dirty="0"/>
          </a:p>
        </p:txBody>
      </p:sp>
      <p:sp>
        <p:nvSpPr>
          <p:cNvPr id="34" name="모서리가 둥근 직사각형 33"/>
          <p:cNvSpPr/>
          <p:nvPr/>
        </p:nvSpPr>
        <p:spPr>
          <a:xfrm>
            <a:off x="172384" y="1466960"/>
            <a:ext cx="864096" cy="14964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모서리가 둥근 직사각형 34"/>
          <p:cNvSpPr/>
          <p:nvPr/>
        </p:nvSpPr>
        <p:spPr>
          <a:xfrm>
            <a:off x="28823" y="1457876"/>
            <a:ext cx="213369" cy="156849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2</a:t>
            </a:r>
            <a:endParaRPr lang="ko-KR" altLang="en-US" sz="1050" b="1" dirty="0"/>
          </a:p>
        </p:txBody>
      </p:sp>
      <p:sp>
        <p:nvSpPr>
          <p:cNvPr id="36" name="모서리가 둥근 직사각형 35"/>
          <p:cNvSpPr/>
          <p:nvPr/>
        </p:nvSpPr>
        <p:spPr>
          <a:xfrm>
            <a:off x="182019" y="1644964"/>
            <a:ext cx="817585" cy="16725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모서리가 둥근 직사각형 36"/>
          <p:cNvSpPr/>
          <p:nvPr/>
        </p:nvSpPr>
        <p:spPr>
          <a:xfrm>
            <a:off x="34937" y="1646179"/>
            <a:ext cx="201139" cy="15724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3</a:t>
            </a:r>
            <a:endParaRPr lang="ko-KR" altLang="en-US" sz="1050" b="1" dirty="0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212067" y="1871370"/>
            <a:ext cx="757487" cy="14848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모서리가 둥근 직사각형 38"/>
          <p:cNvSpPr/>
          <p:nvPr/>
        </p:nvSpPr>
        <p:spPr>
          <a:xfrm>
            <a:off x="51739" y="1853267"/>
            <a:ext cx="167534" cy="160613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4</a:t>
            </a:r>
            <a:endParaRPr lang="ko-KR" altLang="en-US" sz="1050" b="1" dirty="0"/>
          </a:p>
        </p:txBody>
      </p:sp>
      <p:sp>
        <p:nvSpPr>
          <p:cNvPr id="42" name="모서리가 둥근 직사각형 41"/>
          <p:cNvSpPr/>
          <p:nvPr/>
        </p:nvSpPr>
        <p:spPr>
          <a:xfrm>
            <a:off x="250558" y="2100234"/>
            <a:ext cx="491531" cy="16309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모서리가 둥근 직사각형 42"/>
          <p:cNvSpPr/>
          <p:nvPr/>
        </p:nvSpPr>
        <p:spPr>
          <a:xfrm>
            <a:off x="32037" y="2083308"/>
            <a:ext cx="216024" cy="18002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5</a:t>
            </a:r>
            <a:endParaRPr lang="ko-KR" altLang="en-US" sz="1050" b="1" dirty="0"/>
          </a:p>
        </p:txBody>
      </p:sp>
    </p:spTree>
    <p:extLst>
      <p:ext uri="{BB962C8B-B14F-4D97-AF65-F5344CB8AC3E}">
        <p14:creationId xmlns:p14="http://schemas.microsoft.com/office/powerpoint/2010/main" val="12985612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02" y="277474"/>
            <a:ext cx="6884658" cy="4670539"/>
          </a:xfrm>
          <a:prstGeom prst="rect">
            <a:avLst/>
          </a:prstGeom>
        </p:spPr>
      </p:pic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클릭 시 </a:t>
            </a:r>
            <a:r>
              <a:rPr lang="en-US" altLang="ko-KR" dirty="0"/>
              <a:t>8p(</a:t>
            </a:r>
            <a:r>
              <a:rPr lang="ko-KR" altLang="en-US" dirty="0"/>
              <a:t>스토어 상세페이지</a:t>
            </a:r>
            <a:r>
              <a:rPr lang="en-US" altLang="ko-KR" dirty="0"/>
              <a:t>(</a:t>
            </a:r>
            <a:r>
              <a:rPr lang="ko-KR" altLang="en-US" dirty="0"/>
              <a:t>상단</a:t>
            </a:r>
            <a:r>
              <a:rPr lang="en-US" altLang="ko-KR" dirty="0"/>
              <a:t>))</a:t>
            </a:r>
            <a:r>
              <a:rPr lang="ko-KR" altLang="en-US" dirty="0"/>
              <a:t>로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이동한다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클릭 시 장바구니에 제품이 들어간다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1-1 : </a:t>
            </a:r>
            <a:r>
              <a:rPr lang="ko-KR" altLang="en-US" dirty="0" smtClean="0"/>
              <a:t>①번 확대 시 보여지는 부분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AI </a:t>
            </a:r>
            <a:r>
              <a:rPr lang="ko-KR" altLang="en-US" dirty="0" err="1"/>
              <a:t>영양추천</a:t>
            </a:r>
            <a:r>
              <a:rPr lang="ko-KR" altLang="en-US" dirty="0"/>
              <a:t> 결과</a:t>
            </a: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26</a:t>
            </a:r>
            <a:endParaRPr lang="ko-KR" altLang="en-US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1619672" y="1203598"/>
            <a:ext cx="864096" cy="86409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1511660" y="1095586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1</a:t>
            </a:r>
            <a:endParaRPr lang="ko-KR" altLang="en-US" sz="1050" b="1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2125758" y="1506740"/>
            <a:ext cx="202502" cy="20277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2053750" y="1398728"/>
            <a:ext cx="108012" cy="108012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2</a:t>
            </a:r>
            <a:endParaRPr lang="ko-KR" altLang="en-US" sz="1050" b="1" dirty="0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4644008" y="966680"/>
            <a:ext cx="2016224" cy="246916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4644008" y="933675"/>
            <a:ext cx="252028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 smtClean="0"/>
              <a:t>1-1</a:t>
            </a:r>
            <a:endParaRPr lang="ko-KR" altLang="en-US" sz="1050" b="1" dirty="0"/>
          </a:p>
        </p:txBody>
      </p:sp>
    </p:spTree>
    <p:extLst>
      <p:ext uri="{BB962C8B-B14F-4D97-AF65-F5344CB8AC3E}">
        <p14:creationId xmlns:p14="http://schemas.microsoft.com/office/powerpoint/2010/main" val="14834094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>
                <a:solidFill>
                  <a:srgbClr val="FF0000"/>
                </a:solidFill>
              </a:rPr>
              <a:t>정기구독중인경우</a:t>
            </a:r>
            <a:r>
              <a:rPr lang="ko-KR" altLang="en-US" dirty="0">
                <a:solidFill>
                  <a:srgbClr val="FF0000"/>
                </a:solidFill>
              </a:rPr>
              <a:t> 구독중인 제품의 내역을 볼 수 있다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정기구독 관리</a:t>
            </a: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27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89D5077-524F-43A8-9602-C8B3AAFFA6A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703"/>
            <a:ext cx="6876256" cy="4673310"/>
          </a:xfrm>
          <a:prstGeom prst="rect">
            <a:avLst/>
          </a:prstGeom>
        </p:spPr>
      </p:pic>
      <p:sp>
        <p:nvSpPr>
          <p:cNvPr id="8" name="모서리가 둥근 직사각형 7"/>
          <p:cNvSpPr/>
          <p:nvPr/>
        </p:nvSpPr>
        <p:spPr>
          <a:xfrm>
            <a:off x="395858" y="483518"/>
            <a:ext cx="5976342" cy="3240360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000" dirty="0" err="1">
                <a:solidFill>
                  <a:srgbClr val="FF0000"/>
                </a:solidFill>
              </a:rPr>
              <a:t>미구현</a:t>
            </a:r>
            <a:endParaRPr lang="ko-KR" altLang="en-US" sz="5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27886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7494"/>
            <a:ext cx="6876256" cy="4680519"/>
          </a:xfrm>
          <a:prstGeom prst="rect">
            <a:avLst/>
          </a:prstGeom>
        </p:spPr>
      </p:pic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고객의 결제 내역을 볼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결제 관리</a:t>
            </a: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28</a:t>
            </a:r>
            <a:endParaRPr lang="ko-KR" altLang="en-US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2699792" y="623157"/>
            <a:ext cx="2592288" cy="173479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2627784" y="483518"/>
            <a:ext cx="298138" cy="292075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1</a:t>
            </a:r>
            <a:endParaRPr lang="ko-KR" altLang="en-US" sz="1050" b="1" dirty="0"/>
          </a:p>
        </p:txBody>
      </p:sp>
    </p:spTree>
    <p:extLst>
      <p:ext uri="{BB962C8B-B14F-4D97-AF65-F5344CB8AC3E}">
        <p14:creationId xmlns:p14="http://schemas.microsoft.com/office/powerpoint/2010/main" val="29652359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클릭 시 </a:t>
            </a:r>
            <a:r>
              <a:rPr lang="en-US" altLang="ko-KR" dirty="0"/>
              <a:t>13p(</a:t>
            </a:r>
            <a:r>
              <a:rPr lang="ko-KR" altLang="en-US" dirty="0"/>
              <a:t>스토어 메인 페이지</a:t>
            </a:r>
            <a:r>
              <a:rPr lang="en-US" altLang="ko-KR" dirty="0"/>
              <a:t>)</a:t>
            </a:r>
            <a:r>
              <a:rPr lang="ko-KR" altLang="en-US" dirty="0"/>
              <a:t>로 이동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쿠폰함</a:t>
            </a:r>
            <a:endParaRPr lang="ko-KR" altLang="en-US" dirty="0"/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29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4371950"/>
            <a:ext cx="1440160" cy="9982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0186"/>
            <a:ext cx="6876256" cy="4843314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5741741" y="639713"/>
            <a:ext cx="1008112" cy="28803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5580112" y="555526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1</a:t>
            </a:r>
            <a:endParaRPr lang="ko-KR" altLang="en-US" sz="1050" b="1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395858" y="483518"/>
            <a:ext cx="5976342" cy="3240360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000" dirty="0" err="1">
                <a:solidFill>
                  <a:srgbClr val="FF0000"/>
                </a:solidFill>
              </a:rPr>
              <a:t>미구현</a:t>
            </a:r>
            <a:endParaRPr lang="ko-KR" altLang="en-US" sz="5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30334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7494"/>
            <a:ext cx="6876256" cy="4680519"/>
          </a:xfrm>
          <a:prstGeom prst="rect">
            <a:avLst/>
          </a:prstGeom>
        </p:spPr>
      </p:pic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구매 고객에 한정하여 후기 작성 및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      </a:t>
            </a:r>
            <a:r>
              <a:rPr lang="ko-KR" altLang="en-US" dirty="0"/>
              <a:t>기존에 작성된 후기 수정 가능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후기 관리</a:t>
            </a: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30</a:t>
            </a:r>
            <a:endParaRPr lang="ko-KR" altLang="en-US" dirty="0"/>
          </a:p>
        </p:txBody>
      </p:sp>
      <p:sp>
        <p:nvSpPr>
          <p:cNvPr id="10" name="모서리가 둥근 직사각형 5">
            <a:extLst>
              <a:ext uri="{FF2B5EF4-FFF2-40B4-BE49-F238E27FC236}">
                <a16:creationId xmlns:a16="http://schemas.microsoft.com/office/drawing/2014/main" id="{81A9C7F4-BF92-4E8F-8932-08FB232C3F5E}"/>
              </a:ext>
            </a:extLst>
          </p:cNvPr>
          <p:cNvSpPr/>
          <p:nvPr/>
        </p:nvSpPr>
        <p:spPr>
          <a:xfrm>
            <a:off x="5416586" y="821002"/>
            <a:ext cx="1125895" cy="21602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직사각형 6">
            <a:extLst>
              <a:ext uri="{FF2B5EF4-FFF2-40B4-BE49-F238E27FC236}">
                <a16:creationId xmlns:a16="http://schemas.microsoft.com/office/drawing/2014/main" id="{EF498E9D-5A54-43CC-8A5A-838ADB716588}"/>
              </a:ext>
            </a:extLst>
          </p:cNvPr>
          <p:cNvSpPr/>
          <p:nvPr/>
        </p:nvSpPr>
        <p:spPr>
          <a:xfrm>
            <a:off x="5298804" y="712990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1</a:t>
            </a:r>
            <a:endParaRPr lang="ko-KR" altLang="en-US" sz="1050" b="1" dirty="0"/>
          </a:p>
        </p:txBody>
      </p:sp>
    </p:spTree>
    <p:extLst>
      <p:ext uri="{BB962C8B-B14F-4D97-AF65-F5344CB8AC3E}">
        <p14:creationId xmlns:p14="http://schemas.microsoft.com/office/powerpoint/2010/main" val="24705266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6713"/>
            <a:ext cx="6876256" cy="4671300"/>
          </a:xfrm>
          <a:prstGeom prst="rect">
            <a:avLst/>
          </a:prstGeom>
        </p:spPr>
      </p:pic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클릭하면 </a:t>
            </a:r>
            <a:r>
              <a:rPr lang="en-US" altLang="ko-KR" dirty="0"/>
              <a:t>38p(</a:t>
            </a:r>
            <a:r>
              <a:rPr lang="ko-KR" altLang="en-US" dirty="0"/>
              <a:t>회원탈퇴</a:t>
            </a:r>
            <a:r>
              <a:rPr lang="en-US" altLang="ko-KR" dirty="0"/>
              <a:t>)</a:t>
            </a:r>
            <a:r>
              <a:rPr lang="ko-KR" altLang="en-US" dirty="0"/>
              <a:t>페이지로 이동한다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endParaRPr lang="en-US" altLang="ko-KR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내 정보 관리</a:t>
            </a: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31</a:t>
            </a:r>
            <a:endParaRPr lang="ko-KR" altLang="en-US" dirty="0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3104164" y="2805898"/>
            <a:ext cx="594184" cy="13563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3014034" y="2742246"/>
            <a:ext cx="144016" cy="133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1</a:t>
            </a:r>
            <a:endParaRPr lang="ko-KR" altLang="en-US" sz="1050" b="1" dirty="0"/>
          </a:p>
        </p:txBody>
      </p:sp>
    </p:spTree>
    <p:extLst>
      <p:ext uri="{BB962C8B-B14F-4D97-AF65-F5344CB8AC3E}">
        <p14:creationId xmlns:p14="http://schemas.microsoft.com/office/powerpoint/2010/main" val="38600329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7494"/>
            <a:ext cx="6876256" cy="4680519"/>
          </a:xfrm>
          <a:prstGeom prst="rect">
            <a:avLst/>
          </a:prstGeom>
        </p:spPr>
      </p:pic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클릭 시 회원탈퇴 처리가 완료된다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/>
              <a:t>탈퇴가 완료되었습니다</a:t>
            </a:r>
            <a:r>
              <a:rPr lang="en-US" altLang="ko-KR" dirty="0"/>
              <a:t>. </a:t>
            </a:r>
            <a:r>
              <a:rPr lang="ko-KR" altLang="en-US" dirty="0" err="1"/>
              <a:t>알림창</a:t>
            </a:r>
            <a:r>
              <a:rPr lang="ko-KR" altLang="en-US" dirty="0"/>
              <a:t> 띄운 후 메인페이지로 이동됨</a:t>
            </a:r>
            <a:r>
              <a:rPr lang="en-US" altLang="ko-KR" dirty="0"/>
              <a:t>.)</a:t>
            </a:r>
          </a:p>
          <a:p>
            <a:endParaRPr lang="en-US" altLang="ko-KR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회원 탈퇴</a:t>
            </a: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32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5580112" y="1203598"/>
            <a:ext cx="864096" cy="144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직사각형 9"/>
          <p:cNvSpPr/>
          <p:nvPr/>
        </p:nvSpPr>
        <p:spPr>
          <a:xfrm>
            <a:off x="3419650" y="2620366"/>
            <a:ext cx="468052" cy="18002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3311638" y="2512354"/>
            <a:ext cx="193272" cy="153516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1</a:t>
            </a:r>
            <a:endParaRPr lang="ko-KR" altLang="en-US" sz="1050" b="1" dirty="0"/>
          </a:p>
        </p:txBody>
      </p:sp>
    </p:spTree>
    <p:extLst>
      <p:ext uri="{BB962C8B-B14F-4D97-AF65-F5344CB8AC3E}">
        <p14:creationId xmlns:p14="http://schemas.microsoft.com/office/powerpoint/2010/main" val="1543667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회원 가입 유저 중 직원이 있을 수 있으므로</a:t>
            </a:r>
            <a:r>
              <a:rPr lang="en-US" altLang="ko-KR" dirty="0"/>
              <a:t>, </a:t>
            </a:r>
            <a:r>
              <a:rPr lang="ko-KR" altLang="en-US" dirty="0"/>
              <a:t>직원의 관리권한을 주기 위한 </a:t>
            </a:r>
            <a:r>
              <a:rPr lang="ko-KR" altLang="en-US" dirty="0" err="1"/>
              <a:t>셀렉트</a:t>
            </a:r>
            <a:r>
              <a:rPr lang="ko-KR" altLang="en-US" dirty="0"/>
              <a:t> 박스이다</a:t>
            </a:r>
            <a:r>
              <a:rPr lang="en-US" altLang="ko-KR" dirty="0"/>
              <a:t>. </a:t>
            </a:r>
            <a:r>
              <a:rPr lang="ko-KR" altLang="en-US" dirty="0"/>
              <a:t>선택 후 오른쪽의 ②번을 누르면 정보가 업데이트 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③</a:t>
            </a:r>
            <a:r>
              <a:rPr lang="en-US" altLang="ko-KR" dirty="0"/>
              <a:t>       </a:t>
            </a:r>
            <a:r>
              <a:rPr lang="ko-KR" altLang="en-US" dirty="0"/>
              <a:t>클릭하면 </a:t>
            </a:r>
            <a:r>
              <a:rPr lang="en-US" altLang="ko-KR" dirty="0"/>
              <a:t>40p(</a:t>
            </a:r>
            <a:r>
              <a:rPr lang="ko-KR" altLang="en-US" dirty="0"/>
              <a:t>상품 등록</a:t>
            </a:r>
            <a:r>
              <a:rPr lang="en-US" altLang="ko-KR" dirty="0"/>
              <a:t>)</a:t>
            </a:r>
            <a:r>
              <a:rPr lang="ko-KR" altLang="en-US" dirty="0"/>
              <a:t>로 이동한다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④       클릭하면 </a:t>
            </a:r>
            <a:r>
              <a:rPr lang="en-US" altLang="ko-KR" dirty="0"/>
              <a:t>41p(</a:t>
            </a:r>
            <a:r>
              <a:rPr lang="ko-KR" altLang="en-US" dirty="0"/>
              <a:t>상품 관리</a:t>
            </a:r>
            <a:r>
              <a:rPr lang="en-US" altLang="ko-KR" dirty="0"/>
              <a:t>)</a:t>
            </a:r>
            <a:r>
              <a:rPr lang="ko-KR" altLang="en-US" dirty="0"/>
              <a:t>로 이동한다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⑤       클릭하면 </a:t>
            </a:r>
            <a:r>
              <a:rPr lang="en-US" altLang="ko-KR" dirty="0"/>
              <a:t>7p(</a:t>
            </a:r>
            <a:r>
              <a:rPr lang="ko-KR" altLang="en-US" dirty="0" err="1"/>
              <a:t>메인페이지</a:t>
            </a:r>
            <a:r>
              <a:rPr lang="en-US" altLang="ko-KR" dirty="0"/>
              <a:t>)</a:t>
            </a:r>
            <a:r>
              <a:rPr lang="ko-KR" altLang="en-US" dirty="0"/>
              <a:t>로 이동한다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관리자 페이지 </a:t>
            </a:r>
            <a:r>
              <a:rPr lang="en-US" altLang="ko-KR" dirty="0"/>
              <a:t>– </a:t>
            </a:r>
            <a:r>
              <a:rPr lang="ko-KR" altLang="en-US" dirty="0"/>
              <a:t>회원 관리</a:t>
            </a: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33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7494"/>
            <a:ext cx="6876256" cy="4876006"/>
          </a:xfrm>
          <a:prstGeom prst="rect">
            <a:avLst/>
          </a:prstGeom>
        </p:spPr>
      </p:pic>
      <p:sp>
        <p:nvSpPr>
          <p:cNvPr id="7" name="모서리가 둥근 직사각형 6"/>
          <p:cNvSpPr/>
          <p:nvPr/>
        </p:nvSpPr>
        <p:spPr>
          <a:xfrm>
            <a:off x="3469650" y="987574"/>
            <a:ext cx="761310" cy="93610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3361638" y="897564"/>
            <a:ext cx="221250" cy="234026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1</a:t>
            </a:r>
            <a:endParaRPr lang="ko-KR" altLang="en-US" sz="1050" b="1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4083918"/>
            <a:ext cx="2479050" cy="171829"/>
          </a:xfrm>
          <a:prstGeom prst="rect">
            <a:avLst/>
          </a:prstGeom>
        </p:spPr>
      </p:pic>
      <p:sp>
        <p:nvSpPr>
          <p:cNvPr id="10" name="모서리가 둥근 직사각형 9"/>
          <p:cNvSpPr/>
          <p:nvPr/>
        </p:nvSpPr>
        <p:spPr>
          <a:xfrm>
            <a:off x="5868144" y="970450"/>
            <a:ext cx="761310" cy="93610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5760132" y="880440"/>
            <a:ext cx="221250" cy="234026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2</a:t>
            </a:r>
            <a:endParaRPr lang="ko-KR" altLang="en-US" sz="1050" b="1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143862" y="1275606"/>
            <a:ext cx="747762" cy="14401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35850" y="1185595"/>
            <a:ext cx="207702" cy="166483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3</a:t>
            </a:r>
            <a:endParaRPr lang="ko-KR" altLang="en-US" sz="1050" b="1" dirty="0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137238" y="1500892"/>
            <a:ext cx="747762" cy="14401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29226" y="1410881"/>
            <a:ext cx="207702" cy="166483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4</a:t>
            </a:r>
            <a:endParaRPr lang="ko-KR" altLang="en-US" sz="1050" b="1" dirty="0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137240" y="1706300"/>
            <a:ext cx="747762" cy="14401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29228" y="1616289"/>
            <a:ext cx="207702" cy="166483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5</a:t>
            </a:r>
            <a:endParaRPr lang="ko-KR" altLang="en-US" sz="1050" b="1" dirty="0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395858" y="483518"/>
            <a:ext cx="5976342" cy="3240360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000" dirty="0" err="1">
                <a:solidFill>
                  <a:srgbClr val="FF0000"/>
                </a:solidFill>
              </a:rPr>
              <a:t>미구현</a:t>
            </a:r>
            <a:endParaRPr lang="ko-KR" altLang="en-US" sz="5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171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부제목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Information Architecture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fld id="{61AA835D-8947-4686-9B80-1C1BEEAA91EC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7816"/>
            <a:ext cx="6876256" cy="4680197"/>
          </a:xfrm>
          <a:prstGeom prst="rect">
            <a:avLst/>
          </a:prstGeom>
        </p:spPr>
      </p:pic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스토어 </a:t>
            </a:r>
            <a:r>
              <a:rPr lang="ko-KR" altLang="en-US" dirty="0" err="1"/>
              <a:t>메인페이지에</a:t>
            </a:r>
            <a:r>
              <a:rPr lang="en-US" altLang="ko-KR" dirty="0"/>
              <a:t> </a:t>
            </a:r>
            <a:r>
              <a:rPr lang="ko-KR" altLang="en-US" dirty="0"/>
              <a:t>올라갈 이미지를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등록하는 버튼이다</a:t>
            </a:r>
            <a:r>
              <a:rPr lang="en-US" altLang="ko-KR" dirty="0"/>
              <a:t>. </a:t>
            </a:r>
            <a:r>
              <a:rPr lang="ko-KR" altLang="en-US" dirty="0"/>
              <a:t>클릭 시 업로드가 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활성화되며 파일을 등록할 수 있게 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/>
              <a:t>최대 </a:t>
            </a:r>
            <a:r>
              <a:rPr lang="en-US" altLang="ko-KR" dirty="0"/>
              <a:t>5</a:t>
            </a:r>
            <a:r>
              <a:rPr lang="ko-KR" altLang="en-US" dirty="0"/>
              <a:t>개까지</a:t>
            </a:r>
            <a:r>
              <a:rPr lang="en-US" altLang="ko-KR" dirty="0"/>
              <a:t>, </a:t>
            </a:r>
            <a:r>
              <a:rPr lang="ko-KR" altLang="en-US" dirty="0"/>
              <a:t>처음에 올라가는 이미지가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 err="1"/>
              <a:t>메인페이지</a:t>
            </a:r>
            <a:r>
              <a:rPr lang="ko-KR" altLang="en-US" dirty="0"/>
              <a:t> 썸네일로 등록된다</a:t>
            </a:r>
            <a:r>
              <a:rPr lang="en-US" altLang="ko-KR" dirty="0"/>
              <a:t>.)</a:t>
            </a:r>
          </a:p>
          <a:p>
            <a:endParaRPr lang="en-US" altLang="ko-KR" dirty="0"/>
          </a:p>
          <a:p>
            <a:r>
              <a:rPr lang="ko-KR" altLang="en-US" dirty="0"/>
              <a:t>업로드 되기 전에 내용을 미리 볼 수 있는 구역이다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위의 내용이 다 작성 되었을 때 누르면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이미지와 내용이 모두 등록이 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등록 된 사항은 </a:t>
            </a:r>
            <a:r>
              <a:rPr lang="en-US" altLang="ko-KR" dirty="0"/>
              <a:t>13p(</a:t>
            </a:r>
            <a:r>
              <a:rPr lang="ko-KR" altLang="en-US" dirty="0"/>
              <a:t>스토어 메인 페이지</a:t>
            </a:r>
            <a:r>
              <a:rPr lang="en-US" altLang="ko-KR" dirty="0"/>
              <a:t>)</a:t>
            </a:r>
            <a:r>
              <a:rPr lang="ko-KR" altLang="en-US" dirty="0"/>
              <a:t>와 </a:t>
            </a:r>
            <a:r>
              <a:rPr lang="en-US" altLang="ko-KR" dirty="0"/>
              <a:t>14-15p(</a:t>
            </a:r>
            <a:r>
              <a:rPr lang="ko-KR" altLang="en-US" dirty="0"/>
              <a:t>스토어 상세 페이지</a:t>
            </a:r>
            <a:r>
              <a:rPr lang="en-US" altLang="ko-KR" dirty="0"/>
              <a:t>)</a:t>
            </a:r>
            <a:r>
              <a:rPr lang="ko-KR" altLang="en-US" dirty="0"/>
              <a:t>에서 확인할 수 있다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제품 등록 시 카테고리를 선택할 수 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관리자 페이지 </a:t>
            </a:r>
            <a:r>
              <a:rPr lang="en-US" altLang="ko-KR" dirty="0"/>
              <a:t>– </a:t>
            </a:r>
            <a:r>
              <a:rPr lang="ko-KR" altLang="en-US" dirty="0"/>
              <a:t>상품 등록</a:t>
            </a: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34</a:t>
            </a:r>
            <a:endParaRPr lang="ko-KR" altLang="en-US" dirty="0"/>
          </a:p>
        </p:txBody>
      </p:sp>
      <p:sp>
        <p:nvSpPr>
          <p:cNvPr id="7" name="모서리가 둥근 직사각형 6"/>
          <p:cNvSpPr/>
          <p:nvPr/>
        </p:nvSpPr>
        <p:spPr>
          <a:xfrm>
            <a:off x="2353200" y="1891818"/>
            <a:ext cx="530830" cy="21602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직사각형 9"/>
          <p:cNvSpPr/>
          <p:nvPr/>
        </p:nvSpPr>
        <p:spPr>
          <a:xfrm>
            <a:off x="1403648" y="2627177"/>
            <a:ext cx="5184576" cy="99630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1403648" y="2499741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2</a:t>
            </a:r>
            <a:endParaRPr lang="ko-KR" altLang="en-US" sz="1050" b="1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3657619" y="2159874"/>
            <a:ext cx="672936" cy="21602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3541216" y="2082883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3</a:t>
            </a:r>
            <a:endParaRPr lang="ko-KR" altLang="en-US" sz="1050" b="1" dirty="0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2211094" y="1213214"/>
            <a:ext cx="1280786" cy="67860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2094691" y="1136223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 smtClean="0"/>
              <a:t>4</a:t>
            </a:r>
            <a:endParaRPr lang="ko-KR" altLang="en-US" sz="1050" b="1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2202703" y="1983212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1</a:t>
            </a:r>
            <a:endParaRPr lang="ko-KR" altLang="en-US" sz="1050" b="1" dirty="0"/>
          </a:p>
        </p:txBody>
      </p:sp>
    </p:spTree>
    <p:extLst>
      <p:ext uri="{BB962C8B-B14F-4D97-AF65-F5344CB8AC3E}">
        <p14:creationId xmlns:p14="http://schemas.microsoft.com/office/powerpoint/2010/main" val="254726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추가입고수량을 기입하는 부분이다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수량 기입 후 ②를 누르면 모든 수량 변동 사항이 한번에 저장되며</a:t>
            </a:r>
            <a:r>
              <a:rPr lang="en-US" altLang="ko-KR" dirty="0"/>
              <a:t>, </a:t>
            </a:r>
            <a:r>
              <a:rPr lang="ko-KR" altLang="en-US" dirty="0"/>
              <a:t>③에서 마지막 입고 날짜를 확인할 수 있다</a:t>
            </a:r>
            <a:r>
              <a:rPr lang="en-US" altLang="ko-KR" dirty="0"/>
              <a:t>.</a:t>
            </a:r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관리자 페이지 </a:t>
            </a:r>
            <a:r>
              <a:rPr lang="en-US" altLang="ko-KR" dirty="0"/>
              <a:t>– </a:t>
            </a:r>
            <a:r>
              <a:rPr lang="ko-KR" altLang="en-US" dirty="0"/>
              <a:t>상품 관리</a:t>
            </a: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35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2" y="293823"/>
            <a:ext cx="6869443" cy="4849677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3131840" y="1203598"/>
            <a:ext cx="720080" cy="57606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3023828" y="1070653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1</a:t>
            </a:r>
            <a:endParaRPr lang="ko-KR" altLang="en-US" sz="1050" b="1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4155926"/>
            <a:ext cx="1440160" cy="99821"/>
          </a:xfrm>
          <a:prstGeom prst="rect">
            <a:avLst/>
          </a:prstGeom>
        </p:spPr>
      </p:pic>
      <p:sp>
        <p:nvSpPr>
          <p:cNvPr id="9" name="모서리가 둥근 직사각형 8"/>
          <p:cNvSpPr/>
          <p:nvPr/>
        </p:nvSpPr>
        <p:spPr>
          <a:xfrm>
            <a:off x="3707904" y="2368007"/>
            <a:ext cx="720080" cy="21602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직사각형 9"/>
          <p:cNvSpPr/>
          <p:nvPr/>
        </p:nvSpPr>
        <p:spPr>
          <a:xfrm>
            <a:off x="3599892" y="2235062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2</a:t>
            </a:r>
            <a:endParaRPr lang="ko-KR" altLang="en-US" sz="1050" b="1" dirty="0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4139952" y="1007785"/>
            <a:ext cx="778716" cy="21602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4031939" y="855795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3</a:t>
            </a:r>
            <a:endParaRPr lang="ko-KR" altLang="en-US" sz="1050" b="1" dirty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395858" y="483518"/>
            <a:ext cx="5976342" cy="3240360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000" dirty="0" err="1">
                <a:solidFill>
                  <a:srgbClr val="FF0000"/>
                </a:solidFill>
              </a:rPr>
              <a:t>미구현</a:t>
            </a:r>
            <a:endParaRPr lang="ko-KR" altLang="en-US" sz="5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6280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/>
          <p:cNvSpPr/>
          <p:nvPr/>
        </p:nvSpPr>
        <p:spPr>
          <a:xfrm>
            <a:off x="5881038" y="2394193"/>
            <a:ext cx="1237096" cy="161771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1AA835D-8947-4686-9B80-1C1BEEAA91EC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Information Architecture</a:t>
            </a:r>
            <a:endParaRPr lang="ko-KR" altLang="en-US" dirty="0"/>
          </a:p>
        </p:txBody>
      </p:sp>
      <p:sp>
        <p:nvSpPr>
          <p:cNvPr id="69" name="텍스트 개체 틀 6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1.0</a:t>
            </a:r>
            <a:endParaRPr lang="ko-KR" altLang="en-US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3343242" y="477349"/>
            <a:ext cx="1254722" cy="304625"/>
          </a:xfrm>
          <a:prstGeom prst="roundRect">
            <a:avLst>
              <a:gd name="adj" fmla="val 47935"/>
            </a:avLst>
          </a:prstGeom>
          <a:solidFill>
            <a:schemeClr val="tx1">
              <a:lumMod val="65000"/>
              <a:lumOff val="35000"/>
            </a:schemeClr>
          </a:solidFill>
          <a:ln w="9525" cmpd="sng">
            <a:solidFill>
              <a:schemeClr val="bg1">
                <a:lumMod val="50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solidFill>
                  <a:schemeClr val="bg1"/>
                </a:solidFill>
                <a:latin typeface="+mn-ea"/>
              </a:rPr>
              <a:t>메인 페이지</a:t>
            </a:r>
          </a:p>
        </p:txBody>
      </p:sp>
      <p:cxnSp>
        <p:nvCxnSpPr>
          <p:cNvPr id="16" name="직선 연결선 15"/>
          <p:cNvCxnSpPr>
            <a:stCxn id="22" idx="2"/>
            <a:endCxn id="114" idx="0"/>
          </p:cNvCxnSpPr>
          <p:nvPr/>
        </p:nvCxnSpPr>
        <p:spPr>
          <a:xfrm>
            <a:off x="871592" y="2431802"/>
            <a:ext cx="0" cy="18332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모서리가 둥근 직사각형 20"/>
          <p:cNvSpPr/>
          <p:nvPr/>
        </p:nvSpPr>
        <p:spPr bwMode="auto">
          <a:xfrm>
            <a:off x="6863714" y="1131590"/>
            <a:ext cx="915675" cy="21602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>
                <a:latin typeface="+mn-ea"/>
              </a:rPr>
              <a:t>회원가입</a:t>
            </a:r>
            <a:endParaRPr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282065" y="2158628"/>
            <a:ext cx="1179054" cy="273174"/>
          </a:xfrm>
          <a:prstGeom prst="roundRect">
            <a:avLst>
              <a:gd name="adj" fmla="val 41681"/>
            </a:avLst>
          </a:prstGeom>
          <a:solidFill>
            <a:schemeClr val="bg1">
              <a:lumMod val="6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스토어</a:t>
            </a:r>
            <a:endParaRPr kumimoji="0" lang="ko-KR" altLang="en-US" sz="900" b="1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55" name="꺾인 연결선 54"/>
          <p:cNvCxnSpPr>
            <a:stCxn id="214" idx="3"/>
            <a:endCxn id="21" idx="1"/>
          </p:cNvCxnSpPr>
          <p:nvPr/>
        </p:nvCxnSpPr>
        <p:spPr>
          <a:xfrm>
            <a:off x="6100757" y="937033"/>
            <a:ext cx="762957" cy="302569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꺾인 연결선 74"/>
          <p:cNvCxnSpPr>
            <a:stCxn id="214" idx="3"/>
            <a:endCxn id="80" idx="1"/>
          </p:cNvCxnSpPr>
          <p:nvPr/>
        </p:nvCxnSpPr>
        <p:spPr>
          <a:xfrm>
            <a:off x="6100757" y="937033"/>
            <a:ext cx="762957" cy="588319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모서리가 둥근 직사각형 79"/>
          <p:cNvSpPr/>
          <p:nvPr/>
        </p:nvSpPr>
        <p:spPr bwMode="auto">
          <a:xfrm>
            <a:off x="6863714" y="1417340"/>
            <a:ext cx="915675" cy="21602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en-US" altLang="ko-KR" sz="900" dirty="0">
                <a:latin typeface="+mn-ea"/>
              </a:rPr>
              <a:t>PW</a:t>
            </a:r>
            <a:r>
              <a:rPr lang="ko-KR" altLang="en-US" sz="900" dirty="0">
                <a:latin typeface="+mn-ea"/>
              </a:rPr>
              <a:t>찾기</a:t>
            </a:r>
            <a:endParaRPr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4" name="모서리가 둥근 직사각형 113"/>
          <p:cNvSpPr/>
          <p:nvPr/>
        </p:nvSpPr>
        <p:spPr bwMode="auto">
          <a:xfrm>
            <a:off x="413754" y="2615122"/>
            <a:ext cx="915675" cy="21602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>
                <a:solidFill>
                  <a:schemeClr val="tx1"/>
                </a:solidFill>
                <a:latin typeface="+mn-ea"/>
              </a:rPr>
              <a:t>상품상세</a:t>
            </a:r>
          </a:p>
        </p:txBody>
      </p:sp>
      <p:cxnSp>
        <p:nvCxnSpPr>
          <p:cNvPr id="130" name="직선 연결선 129"/>
          <p:cNvCxnSpPr>
            <a:stCxn id="131" idx="2"/>
            <a:endCxn id="87" idx="2"/>
          </p:cNvCxnSpPr>
          <p:nvPr/>
        </p:nvCxnSpPr>
        <p:spPr>
          <a:xfrm>
            <a:off x="3628496" y="2425089"/>
            <a:ext cx="0" cy="395912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모서리가 둥근 직사각형 130"/>
          <p:cNvSpPr/>
          <p:nvPr/>
        </p:nvSpPr>
        <p:spPr>
          <a:xfrm>
            <a:off x="3038969" y="2151915"/>
            <a:ext cx="1179054" cy="273174"/>
          </a:xfrm>
          <a:prstGeom prst="roundRect">
            <a:avLst>
              <a:gd name="adj" fmla="val 41681"/>
            </a:avLst>
          </a:prstGeom>
          <a:solidFill>
            <a:schemeClr val="bg1">
              <a:lumMod val="6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kumimoji="0" lang="ko-KR" altLang="en-US" sz="900" b="1" dirty="0">
                <a:solidFill>
                  <a:schemeClr val="bg1"/>
                </a:solidFill>
                <a:latin typeface="+mn-ea"/>
              </a:rPr>
              <a:t>후기</a:t>
            </a:r>
          </a:p>
        </p:txBody>
      </p:sp>
      <p:cxnSp>
        <p:nvCxnSpPr>
          <p:cNvPr id="146" name="직선 연결선 145"/>
          <p:cNvCxnSpPr>
            <a:stCxn id="147" idx="2"/>
          </p:cNvCxnSpPr>
          <p:nvPr/>
        </p:nvCxnSpPr>
        <p:spPr>
          <a:xfrm>
            <a:off x="4895635" y="2474847"/>
            <a:ext cx="0" cy="744975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모서리가 둥근 직사각형 146"/>
          <p:cNvSpPr/>
          <p:nvPr/>
        </p:nvSpPr>
        <p:spPr>
          <a:xfrm>
            <a:off x="4306108" y="2201673"/>
            <a:ext cx="1179054" cy="273174"/>
          </a:xfrm>
          <a:prstGeom prst="roundRect">
            <a:avLst>
              <a:gd name="adj" fmla="val 41681"/>
            </a:avLst>
          </a:prstGeom>
          <a:solidFill>
            <a:schemeClr val="bg1">
              <a:lumMod val="6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kumimoji="0" lang="ko-KR" altLang="en-US" sz="900" b="1" dirty="0">
                <a:solidFill>
                  <a:schemeClr val="bg1"/>
                </a:solidFill>
                <a:latin typeface="+mn-ea"/>
              </a:rPr>
              <a:t>고객센터</a:t>
            </a:r>
            <a:r>
              <a:rPr kumimoji="0" lang="en-US" altLang="ko-KR" sz="900" b="1" dirty="0">
                <a:solidFill>
                  <a:schemeClr val="bg1"/>
                </a:solidFill>
                <a:latin typeface="+mn-ea"/>
              </a:rPr>
              <a:t>(</a:t>
            </a:r>
            <a:r>
              <a:rPr kumimoji="0" lang="ko-KR" altLang="en-US" sz="900" b="1" dirty="0">
                <a:solidFill>
                  <a:schemeClr val="bg1"/>
                </a:solidFill>
                <a:latin typeface="+mn-ea"/>
              </a:rPr>
              <a:t>공지사항</a:t>
            </a:r>
            <a:r>
              <a:rPr kumimoji="0" lang="en-US" altLang="ko-KR" sz="900" b="1" dirty="0">
                <a:solidFill>
                  <a:schemeClr val="bg1"/>
                </a:solidFill>
                <a:latin typeface="+mn-ea"/>
              </a:rPr>
              <a:t>)</a:t>
            </a:r>
            <a:endParaRPr kumimoji="0" lang="ko-KR" altLang="en-US" sz="9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49" name="모서리가 둥근 직사각형 148"/>
          <p:cNvSpPr/>
          <p:nvPr/>
        </p:nvSpPr>
        <p:spPr bwMode="auto">
          <a:xfrm>
            <a:off x="4425932" y="2585163"/>
            <a:ext cx="915675" cy="21602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>
                <a:latin typeface="+mn-ea"/>
              </a:rPr>
              <a:t>자주 묻는 질문</a:t>
            </a:r>
            <a:endParaRPr lang="ko-KR" altLang="en-US" sz="9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60" name="꺾인 연결선 159"/>
          <p:cNvCxnSpPr/>
          <p:nvPr/>
        </p:nvCxnSpPr>
        <p:spPr>
          <a:xfrm rot="5400000">
            <a:off x="1995707" y="222978"/>
            <a:ext cx="866429" cy="3083362"/>
          </a:xfrm>
          <a:prstGeom prst="bentConnector3">
            <a:avLst>
              <a:gd name="adj1" fmla="val 50000"/>
            </a:avLst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4" name="모서리가 둥근 직사각형 213"/>
          <p:cNvSpPr/>
          <p:nvPr/>
        </p:nvSpPr>
        <p:spPr>
          <a:xfrm>
            <a:off x="4921703" y="800446"/>
            <a:ext cx="1179054" cy="273174"/>
          </a:xfrm>
          <a:prstGeom prst="roundRect">
            <a:avLst>
              <a:gd name="adj" fmla="val 41681"/>
            </a:avLst>
          </a:prstGeom>
          <a:solidFill>
            <a:schemeClr val="bg1">
              <a:lumMod val="6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kumimoji="0" lang="en-US" altLang="ko-KR" sz="900" b="1" dirty="0">
                <a:solidFill>
                  <a:schemeClr val="bg1"/>
                </a:solidFill>
                <a:latin typeface="+mn-ea"/>
              </a:rPr>
              <a:t>Login(user icon)</a:t>
            </a:r>
            <a:endParaRPr kumimoji="0" lang="ko-KR" altLang="en-US" sz="900" b="1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270" name="직선 연결선 269"/>
          <p:cNvCxnSpPr>
            <a:stCxn id="271" idx="2"/>
            <a:endCxn id="128" idx="2"/>
          </p:cNvCxnSpPr>
          <p:nvPr/>
        </p:nvCxnSpPr>
        <p:spPr>
          <a:xfrm>
            <a:off x="6473048" y="2374795"/>
            <a:ext cx="12077" cy="148314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1" name="모서리가 둥근 직사각형 270"/>
          <p:cNvSpPr/>
          <p:nvPr/>
        </p:nvSpPr>
        <p:spPr>
          <a:xfrm>
            <a:off x="5883521" y="2101621"/>
            <a:ext cx="1179054" cy="273174"/>
          </a:xfrm>
          <a:prstGeom prst="roundRect">
            <a:avLst>
              <a:gd name="adj" fmla="val 41681"/>
            </a:avLst>
          </a:prstGeom>
          <a:solidFill>
            <a:schemeClr val="bg1">
              <a:lumMod val="6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마이 페이지</a:t>
            </a:r>
            <a:endParaRPr kumimoji="0" lang="ko-KR" altLang="en-US" sz="9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73" name="모서리가 둥근 직사각형 272"/>
          <p:cNvSpPr/>
          <p:nvPr/>
        </p:nvSpPr>
        <p:spPr bwMode="auto">
          <a:xfrm>
            <a:off x="5985087" y="2528967"/>
            <a:ext cx="915675" cy="21602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en-US" altLang="ko-KR" sz="900" dirty="0">
                <a:latin typeface="+mn-ea"/>
              </a:rPr>
              <a:t>AI </a:t>
            </a:r>
            <a:r>
              <a:rPr lang="ko-KR" altLang="en-US" sz="900" dirty="0">
                <a:latin typeface="+mn-ea"/>
              </a:rPr>
              <a:t>추천 결과</a:t>
            </a:r>
            <a:endParaRPr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74" name="모서리가 둥근 직사각형 273"/>
          <p:cNvSpPr/>
          <p:nvPr/>
        </p:nvSpPr>
        <p:spPr bwMode="auto">
          <a:xfrm>
            <a:off x="6024397" y="2912110"/>
            <a:ext cx="915675" cy="21602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>
                <a:solidFill>
                  <a:schemeClr val="tx1"/>
                </a:solidFill>
                <a:latin typeface="+mn-ea"/>
              </a:rPr>
              <a:t>결제 관리</a:t>
            </a:r>
          </a:p>
        </p:txBody>
      </p:sp>
      <p:sp>
        <p:nvSpPr>
          <p:cNvPr id="64" name="직사각형 63"/>
          <p:cNvSpPr/>
          <p:nvPr/>
        </p:nvSpPr>
        <p:spPr>
          <a:xfrm>
            <a:off x="251520" y="483518"/>
            <a:ext cx="432048" cy="14401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모서리가 둥근 직사각형 62"/>
          <p:cNvSpPr/>
          <p:nvPr/>
        </p:nvSpPr>
        <p:spPr>
          <a:xfrm>
            <a:off x="1933651" y="1005086"/>
            <a:ext cx="1179054" cy="273174"/>
          </a:xfrm>
          <a:prstGeom prst="roundRect">
            <a:avLst>
              <a:gd name="adj" fmla="val 41681"/>
            </a:avLst>
          </a:prstGeom>
          <a:solidFill>
            <a:schemeClr val="bg1">
              <a:lumMod val="6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lang="en-US" altLang="ko-KR" sz="900" b="1" dirty="0">
                <a:solidFill>
                  <a:schemeClr val="bg1"/>
                </a:solidFill>
                <a:latin typeface="+mn-ea"/>
              </a:rPr>
              <a:t>Ai </a:t>
            </a:r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설문 참여</a:t>
            </a:r>
            <a:endParaRPr kumimoji="0" lang="ko-KR" altLang="en-US" sz="9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1" name="모서리가 둥근 직사각형 70"/>
          <p:cNvSpPr/>
          <p:nvPr/>
        </p:nvSpPr>
        <p:spPr bwMode="auto">
          <a:xfrm>
            <a:off x="4435846" y="2895685"/>
            <a:ext cx="915675" cy="21602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>
                <a:latin typeface="+mn-ea"/>
              </a:rPr>
              <a:t>약관 상세</a:t>
            </a:r>
            <a:endParaRPr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7" name="모서리가 둥근 직사각형 86"/>
          <p:cNvSpPr/>
          <p:nvPr/>
        </p:nvSpPr>
        <p:spPr bwMode="auto">
          <a:xfrm>
            <a:off x="3101572" y="2618372"/>
            <a:ext cx="1053848" cy="202629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 smtClean="0">
                <a:latin typeface="+mn-ea"/>
              </a:rPr>
              <a:t>구매자 후기</a:t>
            </a:r>
            <a:endParaRPr lang="ko-KR" altLang="en-US" sz="9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33" name="직선 연결선 32"/>
          <p:cNvCxnSpPr/>
          <p:nvPr/>
        </p:nvCxnSpPr>
        <p:spPr>
          <a:xfrm>
            <a:off x="3635896" y="1757805"/>
            <a:ext cx="0" cy="3941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/>
          <p:nvPr/>
        </p:nvCxnSpPr>
        <p:spPr>
          <a:xfrm>
            <a:off x="3983355" y="1760300"/>
            <a:ext cx="3975982" cy="278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/>
          <p:nvPr/>
        </p:nvCxnSpPr>
        <p:spPr>
          <a:xfrm>
            <a:off x="6409268" y="1790402"/>
            <a:ext cx="0" cy="2941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모서리가 둥근 직사각형 126"/>
          <p:cNvSpPr/>
          <p:nvPr/>
        </p:nvSpPr>
        <p:spPr bwMode="auto">
          <a:xfrm>
            <a:off x="6032465" y="3262529"/>
            <a:ext cx="915675" cy="21602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>
                <a:solidFill>
                  <a:schemeClr val="tx1"/>
                </a:solidFill>
                <a:latin typeface="+mn-ea"/>
              </a:rPr>
              <a:t>후기 관리</a:t>
            </a:r>
          </a:p>
        </p:txBody>
      </p:sp>
      <p:sp>
        <p:nvSpPr>
          <p:cNvPr id="128" name="모서리가 둥근 직사각형 127"/>
          <p:cNvSpPr/>
          <p:nvPr/>
        </p:nvSpPr>
        <p:spPr bwMode="auto">
          <a:xfrm>
            <a:off x="6027287" y="3641914"/>
            <a:ext cx="915675" cy="21602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>
                <a:solidFill>
                  <a:schemeClr val="tx1"/>
                </a:solidFill>
                <a:latin typeface="+mn-ea"/>
              </a:rPr>
              <a:t>내 정보관리</a:t>
            </a:r>
          </a:p>
        </p:txBody>
      </p:sp>
      <p:cxnSp>
        <p:nvCxnSpPr>
          <p:cNvPr id="262" name="직선 연결선 261"/>
          <p:cNvCxnSpPr/>
          <p:nvPr/>
        </p:nvCxnSpPr>
        <p:spPr>
          <a:xfrm>
            <a:off x="7959337" y="1798526"/>
            <a:ext cx="2232" cy="2809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모서리가 둥근 직사각형 151"/>
          <p:cNvSpPr/>
          <p:nvPr/>
        </p:nvSpPr>
        <p:spPr>
          <a:xfrm>
            <a:off x="7369810" y="2084589"/>
            <a:ext cx="1179054" cy="273174"/>
          </a:xfrm>
          <a:prstGeom prst="roundRect">
            <a:avLst>
              <a:gd name="adj" fmla="val 41681"/>
            </a:avLst>
          </a:prstGeom>
          <a:solidFill>
            <a:schemeClr val="bg1">
              <a:lumMod val="6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lang="ko-KR" altLang="en-US" sz="900" b="1" dirty="0" smtClean="0">
                <a:solidFill>
                  <a:schemeClr val="bg1"/>
                </a:solidFill>
                <a:latin typeface="+mn-ea"/>
              </a:rPr>
              <a:t>관리자페이지</a:t>
            </a:r>
            <a:endParaRPr kumimoji="0" lang="ko-KR" altLang="en-US" sz="900" b="1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264" name="직선 연결선 263"/>
          <p:cNvCxnSpPr>
            <a:stCxn id="152" idx="2"/>
          </p:cNvCxnSpPr>
          <p:nvPr/>
        </p:nvCxnSpPr>
        <p:spPr>
          <a:xfrm>
            <a:off x="7959337" y="2357763"/>
            <a:ext cx="0" cy="2735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모서리가 둥근 직사각형 160"/>
          <p:cNvSpPr/>
          <p:nvPr/>
        </p:nvSpPr>
        <p:spPr bwMode="auto">
          <a:xfrm>
            <a:off x="7495566" y="2630937"/>
            <a:ext cx="915675" cy="21602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>
                <a:latin typeface="+mn-ea"/>
              </a:rPr>
              <a:t>상품등록</a:t>
            </a:r>
            <a:endParaRPr lang="ko-KR" altLang="en-US" sz="9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277" name="직선 연결선 276"/>
          <p:cNvCxnSpPr>
            <a:endCxn id="63" idx="3"/>
          </p:cNvCxnSpPr>
          <p:nvPr/>
        </p:nvCxnSpPr>
        <p:spPr>
          <a:xfrm flipH="1" flipV="1">
            <a:off x="3112705" y="1141673"/>
            <a:ext cx="857898" cy="104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직선 연결선 278"/>
          <p:cNvCxnSpPr>
            <a:endCxn id="214" idx="1"/>
          </p:cNvCxnSpPr>
          <p:nvPr/>
        </p:nvCxnSpPr>
        <p:spPr>
          <a:xfrm flipV="1">
            <a:off x="3970603" y="937033"/>
            <a:ext cx="951100" cy="126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>
            <a:stCxn id="128" idx="3"/>
          </p:cNvCxnSpPr>
          <p:nvPr/>
        </p:nvCxnSpPr>
        <p:spPr>
          <a:xfrm>
            <a:off x="6942962" y="3749926"/>
            <a:ext cx="2418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모서리가 둥근 직사각형 65"/>
          <p:cNvSpPr/>
          <p:nvPr/>
        </p:nvSpPr>
        <p:spPr bwMode="auto">
          <a:xfrm>
            <a:off x="7189461" y="3639996"/>
            <a:ext cx="915675" cy="21602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>
                <a:latin typeface="+mn-ea"/>
              </a:rPr>
              <a:t>회원탈퇴</a:t>
            </a:r>
            <a:endParaRPr lang="ko-KR" altLang="en-US" sz="9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3970603" y="812336"/>
            <a:ext cx="0" cy="9758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모서리가 둥근 직사각형 84"/>
          <p:cNvSpPr/>
          <p:nvPr/>
        </p:nvSpPr>
        <p:spPr bwMode="auto">
          <a:xfrm>
            <a:off x="653616" y="1044094"/>
            <a:ext cx="915675" cy="21602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>
                <a:solidFill>
                  <a:schemeClr val="tx1"/>
                </a:solidFill>
                <a:latin typeface="+mn-ea"/>
              </a:rPr>
              <a:t>설문 완료</a:t>
            </a:r>
          </a:p>
        </p:txBody>
      </p:sp>
      <p:cxnSp>
        <p:nvCxnSpPr>
          <p:cNvPr id="228" name="직선 연결선 227"/>
          <p:cNvCxnSpPr>
            <a:stCxn id="85" idx="3"/>
            <a:endCxn id="63" idx="1"/>
          </p:cNvCxnSpPr>
          <p:nvPr/>
        </p:nvCxnSpPr>
        <p:spPr>
          <a:xfrm flipV="1">
            <a:off x="1569291" y="1141673"/>
            <a:ext cx="364360" cy="104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모서리가 둥근 직사각형 61"/>
          <p:cNvSpPr/>
          <p:nvPr/>
        </p:nvSpPr>
        <p:spPr bwMode="auto">
          <a:xfrm>
            <a:off x="4369200" y="3219822"/>
            <a:ext cx="1029137" cy="21602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>
                <a:latin typeface="+mn-ea"/>
              </a:rPr>
              <a:t>개인정보처리방침</a:t>
            </a:r>
            <a:endParaRPr lang="ko-KR" altLang="en-US" sz="9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9" name="직선 연결선 18"/>
          <p:cNvCxnSpPr/>
          <p:nvPr/>
        </p:nvCxnSpPr>
        <p:spPr>
          <a:xfrm>
            <a:off x="2195736" y="1764659"/>
            <a:ext cx="0" cy="18356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모서리가 둥근 직사각형 80"/>
          <p:cNvSpPr/>
          <p:nvPr/>
        </p:nvSpPr>
        <p:spPr>
          <a:xfrm>
            <a:off x="1612495" y="2151915"/>
            <a:ext cx="1179054" cy="273174"/>
          </a:xfrm>
          <a:prstGeom prst="roundRect">
            <a:avLst>
              <a:gd name="adj" fmla="val 41681"/>
            </a:avLst>
          </a:prstGeom>
          <a:solidFill>
            <a:schemeClr val="bg1">
              <a:lumMod val="6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kumimoji="0" lang="ko-KR" altLang="en-US" sz="900" b="1" dirty="0">
                <a:solidFill>
                  <a:schemeClr val="bg1"/>
                </a:solidFill>
                <a:latin typeface="+mn-ea"/>
              </a:rPr>
              <a:t>장바구니</a:t>
            </a:r>
            <a:r>
              <a:rPr lang="en-US" altLang="ko-KR" sz="900" b="1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無</a:t>
            </a:r>
            <a:r>
              <a:rPr kumimoji="0" lang="en-US" altLang="ko-KR" sz="900" b="1" dirty="0">
                <a:solidFill>
                  <a:schemeClr val="bg1"/>
                </a:solidFill>
                <a:latin typeface="+mn-ea"/>
              </a:rPr>
              <a:t>)</a:t>
            </a:r>
            <a:endParaRPr kumimoji="0" lang="ko-KR" altLang="en-US" sz="9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2" name="모서리가 둥근 직사각형 81"/>
          <p:cNvSpPr/>
          <p:nvPr/>
        </p:nvSpPr>
        <p:spPr bwMode="auto">
          <a:xfrm>
            <a:off x="1640784" y="2631285"/>
            <a:ext cx="1053848" cy="202629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>
                <a:latin typeface="+mn-ea"/>
              </a:rPr>
              <a:t>장바구니</a:t>
            </a:r>
            <a:r>
              <a:rPr lang="en-US" altLang="ko-KR" sz="900" dirty="0">
                <a:latin typeface="+mn-ea"/>
              </a:rPr>
              <a:t>(</a:t>
            </a:r>
            <a:r>
              <a:rPr lang="ko-KR" altLang="en-US" sz="900" dirty="0">
                <a:latin typeface="+mn-ea"/>
              </a:rPr>
              <a:t>상품有</a:t>
            </a:r>
            <a:r>
              <a:rPr lang="en-US" altLang="ko-KR" sz="900" dirty="0">
                <a:latin typeface="+mn-ea"/>
              </a:rPr>
              <a:t>)</a:t>
            </a:r>
            <a:endParaRPr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3" name="모서리가 둥근 직사각형 82"/>
          <p:cNvSpPr/>
          <p:nvPr/>
        </p:nvSpPr>
        <p:spPr bwMode="auto">
          <a:xfrm>
            <a:off x="1656513" y="2938795"/>
            <a:ext cx="1053848" cy="202629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 smtClean="0">
                <a:solidFill>
                  <a:schemeClr val="tx1"/>
                </a:solidFill>
                <a:latin typeface="+mn-ea"/>
              </a:rPr>
              <a:t>결제 화면</a:t>
            </a:r>
            <a:endParaRPr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4" name="모서리가 둥근 직사각형 83"/>
          <p:cNvSpPr/>
          <p:nvPr/>
        </p:nvSpPr>
        <p:spPr bwMode="auto">
          <a:xfrm>
            <a:off x="1656513" y="3289851"/>
            <a:ext cx="1053848" cy="202629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>
                <a:latin typeface="+mn-ea"/>
              </a:rPr>
              <a:t>주문서</a:t>
            </a:r>
            <a:endParaRPr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6" name="모서리가 둥근 직사각형 85"/>
          <p:cNvSpPr/>
          <p:nvPr/>
        </p:nvSpPr>
        <p:spPr bwMode="auto">
          <a:xfrm>
            <a:off x="1656513" y="3603846"/>
            <a:ext cx="1053848" cy="202629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>
                <a:latin typeface="+mn-ea"/>
              </a:rPr>
              <a:t>주문완료</a:t>
            </a:r>
            <a:endParaRPr lang="ko-KR" altLang="en-US" sz="9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28" name="직선 연결선 27"/>
          <p:cNvCxnSpPr>
            <a:endCxn id="147" idx="0"/>
          </p:cNvCxnSpPr>
          <p:nvPr/>
        </p:nvCxnSpPr>
        <p:spPr>
          <a:xfrm>
            <a:off x="4895635" y="1788167"/>
            <a:ext cx="0" cy="4135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5509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부제목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General Rule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fld id="{61AA835D-8947-4686-9B80-1C1BEEAA91EC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로고를 클릭하면 메인 화면으로 이동</a:t>
            </a:r>
            <a:r>
              <a:rPr lang="en-US" altLang="ko-KR" dirty="0"/>
              <a:t/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클릭 시 </a:t>
            </a:r>
            <a:r>
              <a:rPr lang="en-US" altLang="ko-KR" dirty="0"/>
              <a:t>19p(</a:t>
            </a:r>
            <a:r>
              <a:rPr lang="ko-KR" altLang="en-US" dirty="0"/>
              <a:t>고객센터 페이지</a:t>
            </a:r>
            <a:r>
              <a:rPr lang="en-US" altLang="ko-KR" dirty="0"/>
              <a:t>)</a:t>
            </a:r>
            <a:r>
              <a:rPr lang="ko-KR" altLang="en-US" dirty="0"/>
              <a:t>로 이동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클릭하면 장바구니로 이동</a:t>
            </a:r>
            <a:r>
              <a:rPr lang="en-US" altLang="ko-KR" dirty="0"/>
              <a:t>. </a:t>
            </a:r>
            <a:r>
              <a:rPr lang="ko-KR" altLang="en-US" dirty="0"/>
              <a:t>상품이 없는 경우</a:t>
            </a:r>
            <a:r>
              <a:rPr lang="en-US" altLang="ko-KR" dirty="0"/>
              <a:t>12p(AI</a:t>
            </a:r>
            <a:r>
              <a:rPr lang="ko-KR" altLang="en-US" dirty="0"/>
              <a:t>영양추천결과</a:t>
            </a:r>
            <a:r>
              <a:rPr lang="en-US" altLang="ko-KR" dirty="0"/>
              <a:t>), </a:t>
            </a:r>
            <a:r>
              <a:rPr lang="ko-KR" altLang="en-US" dirty="0"/>
              <a:t>담아놓은 상품이 있는 경우</a:t>
            </a:r>
            <a:r>
              <a:rPr lang="en-US" altLang="ko-KR" dirty="0"/>
              <a:t>13p(</a:t>
            </a:r>
            <a:r>
              <a:rPr lang="ko-KR" altLang="en-US" dirty="0"/>
              <a:t>스토어 메인 페이지</a:t>
            </a:r>
            <a:r>
              <a:rPr lang="en-US" altLang="ko-KR" dirty="0"/>
              <a:t>)</a:t>
            </a:r>
            <a:r>
              <a:rPr lang="ko-KR" altLang="en-US" dirty="0"/>
              <a:t>로 이동됨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클릭하면 </a:t>
            </a:r>
            <a:r>
              <a:rPr lang="en-US" altLang="ko-KR" dirty="0"/>
              <a:t>8p(</a:t>
            </a:r>
            <a:r>
              <a:rPr lang="ko-KR" altLang="en-US" dirty="0"/>
              <a:t>로그인 페이지</a:t>
            </a:r>
            <a:r>
              <a:rPr lang="en-US" altLang="ko-KR" dirty="0"/>
              <a:t>)</a:t>
            </a:r>
            <a:r>
              <a:rPr lang="ko-KR" altLang="en-US" dirty="0"/>
              <a:t>로 이동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클릭하면 </a:t>
            </a:r>
            <a:r>
              <a:rPr lang="en-US" altLang="ko-KR" dirty="0"/>
              <a:t>11p(</a:t>
            </a:r>
            <a:r>
              <a:rPr lang="ko-KR" altLang="en-US" dirty="0"/>
              <a:t>설문 조사 페이지</a:t>
            </a:r>
            <a:r>
              <a:rPr lang="en-US" altLang="ko-KR" dirty="0"/>
              <a:t>)</a:t>
            </a:r>
            <a:r>
              <a:rPr lang="ko-KR" altLang="en-US" dirty="0"/>
              <a:t>로 넘어감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 클릭하면 </a:t>
            </a:r>
            <a:r>
              <a:rPr lang="en-US" altLang="ko-KR" dirty="0"/>
              <a:t>13p</a:t>
            </a:r>
            <a:r>
              <a:rPr lang="ko-KR" altLang="en-US" dirty="0"/>
              <a:t>로 전환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사이트 광고</a:t>
            </a:r>
            <a:r>
              <a:rPr lang="en-US" altLang="ko-KR" dirty="0"/>
              <a:t>, </a:t>
            </a:r>
            <a:r>
              <a:rPr lang="ko-KR" altLang="en-US" dirty="0"/>
              <a:t>홍보 이미지</a:t>
            </a:r>
            <a:r>
              <a:rPr lang="en-US" altLang="ko-KR" dirty="0"/>
              <a:t>, 3~5</a:t>
            </a:r>
            <a:r>
              <a:rPr lang="ko-KR" altLang="en-US" dirty="0"/>
              <a:t>페이지가 화면 내에서 교체</a:t>
            </a:r>
            <a:r>
              <a:rPr lang="en-US" altLang="ko-KR" dirty="0"/>
              <a:t>. 5~10</a:t>
            </a:r>
            <a:r>
              <a:rPr lang="ko-KR" altLang="en-US" dirty="0"/>
              <a:t>초마다 자동으로 넘어감</a:t>
            </a:r>
            <a:r>
              <a:rPr lang="en-US" altLang="ko-KR" dirty="0"/>
              <a:t>. </a:t>
            </a:r>
            <a:r>
              <a:rPr lang="ko-KR" altLang="en-US" dirty="0"/>
              <a:t>사용자가 직접 넘길 수 있게</a:t>
            </a:r>
            <a:r>
              <a:rPr lang="en-US" altLang="ko-KR" dirty="0"/>
              <a:t> </a:t>
            </a:r>
            <a:r>
              <a:rPr lang="ko-KR" altLang="en-US" dirty="0"/>
              <a:t>화살표 있는 페이지 표시 요소 추가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홍보용 아닌 어울리는 이미지 삽입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en-US" altLang="ko-KR" dirty="0"/>
              <a:t>12p </a:t>
            </a:r>
            <a:r>
              <a:rPr lang="ko-KR" altLang="en-US" dirty="0"/>
              <a:t>하단에 있는 </a:t>
            </a:r>
            <a:r>
              <a:rPr lang="en-US" altLang="ko-KR" dirty="0"/>
              <a:t>footer</a:t>
            </a:r>
            <a:r>
              <a:rPr lang="ko-KR" altLang="en-US" dirty="0"/>
              <a:t>동일하게 사용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메인페이지</a:t>
            </a:r>
            <a:endParaRPr lang="ko-KR" altLang="en-US" dirty="0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7494"/>
            <a:ext cx="6876256" cy="4876006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-18500" y="761222"/>
            <a:ext cx="1394926" cy="40083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5436096" y="423749"/>
            <a:ext cx="481372" cy="24420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0" y="4443957"/>
            <a:ext cx="6876256" cy="72007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4187298" y="3053651"/>
            <a:ext cx="1224136" cy="43204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1653807" y="3053651"/>
            <a:ext cx="1224136" cy="43204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42575" y="3147814"/>
            <a:ext cx="1224136" cy="43204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5945968" y="401836"/>
            <a:ext cx="307268" cy="28803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2826060" y="383328"/>
            <a:ext cx="1120552" cy="32504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6285338" y="401836"/>
            <a:ext cx="307268" cy="28803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5260963" y="432486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2</a:t>
            </a:r>
            <a:endParaRPr lang="ko-KR" altLang="en-US" sz="1050" b="1" dirty="0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5940687" y="240692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3</a:t>
            </a:r>
            <a:endParaRPr lang="ko-KR" altLang="en-US" sz="1050" b="1" dirty="0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6265715" y="232194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4</a:t>
            </a:r>
            <a:endParaRPr lang="ko-KR" altLang="en-US" sz="1050" b="1" dirty="0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1545795" y="2915003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5</a:t>
            </a:r>
            <a:endParaRPr lang="ko-KR" altLang="en-US" sz="1050" b="1" dirty="0"/>
          </a:p>
        </p:txBody>
      </p:sp>
      <p:sp>
        <p:nvSpPr>
          <p:cNvPr id="22" name="모서리가 둥근 직사각형 21"/>
          <p:cNvSpPr/>
          <p:nvPr/>
        </p:nvSpPr>
        <p:spPr>
          <a:xfrm>
            <a:off x="4054624" y="2910339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6</a:t>
            </a:r>
            <a:endParaRPr lang="ko-KR" altLang="en-US" sz="1050" b="1" dirty="0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1169783" y="696347"/>
            <a:ext cx="246163" cy="20041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7</a:t>
            </a:r>
            <a:endParaRPr lang="ko-KR" altLang="en-US" sz="1050" b="1" dirty="0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18495" y="2987782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8</a:t>
            </a:r>
            <a:endParaRPr lang="ko-KR" altLang="en-US" sz="1050" b="1" dirty="0"/>
          </a:p>
        </p:txBody>
      </p:sp>
      <p:sp>
        <p:nvSpPr>
          <p:cNvPr id="25" name="모서리가 둥근 직사각형 24"/>
          <p:cNvSpPr/>
          <p:nvPr/>
        </p:nvSpPr>
        <p:spPr>
          <a:xfrm>
            <a:off x="287846" y="4343089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9</a:t>
            </a:r>
            <a:endParaRPr lang="ko-KR" altLang="en-US" sz="1050" b="1" dirty="0"/>
          </a:p>
        </p:txBody>
      </p:sp>
      <p:sp>
        <p:nvSpPr>
          <p:cNvPr id="7" name="모서리가 둥근 직사각형 6"/>
          <p:cNvSpPr/>
          <p:nvPr/>
        </p:nvSpPr>
        <p:spPr>
          <a:xfrm>
            <a:off x="2771800" y="254284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b="1" dirty="0"/>
              <a:t>1</a:t>
            </a:r>
            <a:endParaRPr lang="ko-KR" altLang="en-US" sz="1050" b="1" dirty="0"/>
          </a:p>
        </p:txBody>
      </p:sp>
    </p:spTree>
    <p:extLst>
      <p:ext uri="{BB962C8B-B14F-4D97-AF65-F5344CB8AC3E}">
        <p14:creationId xmlns:p14="http://schemas.microsoft.com/office/powerpoint/2010/main" val="2552567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로고</a:t>
            </a:r>
            <a:r>
              <a:rPr lang="en-US" altLang="ko-KR" dirty="0"/>
              <a:t>. </a:t>
            </a:r>
            <a:r>
              <a:rPr lang="ko-KR" altLang="en-US" dirty="0"/>
              <a:t>클릭 시 </a:t>
            </a:r>
            <a:r>
              <a:rPr lang="en-US" altLang="ko-KR" dirty="0"/>
              <a:t>7p(</a:t>
            </a:r>
            <a:r>
              <a:rPr lang="ko-KR" altLang="en-US" dirty="0"/>
              <a:t>메인 페이지</a:t>
            </a:r>
            <a:r>
              <a:rPr lang="en-US" altLang="ko-KR" dirty="0"/>
              <a:t>)</a:t>
            </a:r>
            <a:r>
              <a:rPr lang="ko-KR" altLang="en-US" dirty="0"/>
              <a:t>로 이동됨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버튼 눌렀을 때 입력 값이 잘못되었을 경우 입력 값이 다르거나 없다고 표시</a:t>
            </a:r>
            <a:r>
              <a:rPr lang="en-US" altLang="ko-KR" dirty="0"/>
              <a:t>. </a:t>
            </a:r>
            <a:r>
              <a:rPr lang="ko-KR" altLang="en-US" dirty="0"/>
              <a:t>일치할 경우 로그인 된 상태로 </a:t>
            </a:r>
            <a:r>
              <a:rPr lang="ko-KR" altLang="en-US" dirty="0" err="1"/>
              <a:t>메인화면</a:t>
            </a:r>
            <a:r>
              <a:rPr lang="en-US" altLang="ko-KR" dirty="0"/>
              <a:t>(7p)</a:t>
            </a:r>
            <a:r>
              <a:rPr lang="ko-KR" altLang="en-US" dirty="0"/>
              <a:t>으로 이동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비밀번호 찾기 화면으로 이동</a:t>
            </a:r>
            <a:r>
              <a:rPr lang="en-US" altLang="ko-KR" dirty="0"/>
              <a:t>. 10p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회원가입 페이지로 이동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9p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고객센터 페이지로 이동</a:t>
            </a:r>
            <a:r>
              <a:rPr lang="en-US" altLang="ko-KR" dirty="0"/>
              <a:t>. 25p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이용약관 페이지로 이동</a:t>
            </a:r>
            <a:r>
              <a:rPr lang="en-US" altLang="ko-KR" dirty="0"/>
              <a:t>. 28p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개인정보 처리방침 페이지로 이동</a:t>
            </a:r>
            <a:r>
              <a:rPr lang="en-US" altLang="ko-KR" dirty="0"/>
              <a:t>. 29p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필수 </a:t>
            </a:r>
            <a:r>
              <a:rPr lang="ko-KR" altLang="en-US" dirty="0" err="1"/>
              <a:t>인스타</a:t>
            </a:r>
            <a:r>
              <a:rPr lang="ko-KR" altLang="en-US" dirty="0"/>
              <a:t> 계정으로 이동</a:t>
            </a:r>
            <a:r>
              <a:rPr lang="en-US" altLang="ko-KR" dirty="0"/>
              <a:t/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필수 페이스북 계정으로 이동</a:t>
            </a:r>
            <a:r>
              <a:rPr lang="en-US" altLang="ko-KR" dirty="0"/>
              <a:t/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필수 네이버 블로그 계정으로 이동</a:t>
            </a:r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8570"/>
            <a:ext cx="6876256" cy="4834930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2771800" y="2378606"/>
            <a:ext cx="576064" cy="20764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1691680" y="2099602"/>
            <a:ext cx="3528392" cy="27062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251520" y="4092302"/>
            <a:ext cx="728939" cy="20764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3510133" y="2387798"/>
            <a:ext cx="536218" cy="19844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3377517" y="4092301"/>
            <a:ext cx="695797" cy="19796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4198357" y="4092301"/>
            <a:ext cx="850823" cy="20764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6415145" y="3750751"/>
            <a:ext cx="272381" cy="26115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6076899" y="3750891"/>
            <a:ext cx="263907" cy="26101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5745796" y="3750891"/>
            <a:ext cx="331104" cy="26101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2771800" y="795190"/>
            <a:ext cx="1224136" cy="43204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1561153" y="1953222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2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2620684" y="2496534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3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4039208" y="2454745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4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62441" y="3939349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5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3255831" y="3913033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6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4919146" y="3894333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7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모서리가 둥근 직사각형 26"/>
          <p:cNvSpPr/>
          <p:nvPr/>
        </p:nvSpPr>
        <p:spPr>
          <a:xfrm>
            <a:off x="5538991" y="3650646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8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6076899" y="3527087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9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모서리가 둥근 직사각형 28"/>
          <p:cNvSpPr/>
          <p:nvPr/>
        </p:nvSpPr>
        <p:spPr>
          <a:xfrm>
            <a:off x="6615202" y="3612372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10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6" name="그림 3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981" y="4029922"/>
            <a:ext cx="1361419" cy="304843"/>
          </a:xfrm>
          <a:prstGeom prst="rect">
            <a:avLst/>
          </a:prstGeom>
        </p:spPr>
      </p:pic>
      <p:sp>
        <p:nvSpPr>
          <p:cNvPr id="9" name="모서리가 둥근 직사각형 8"/>
          <p:cNvSpPr/>
          <p:nvPr/>
        </p:nvSpPr>
        <p:spPr>
          <a:xfrm>
            <a:off x="2663788" y="630198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1532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로고 클릭 시 메인화면으로 전환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우편번호 </a:t>
            </a:r>
            <a:r>
              <a:rPr lang="ko-KR" altLang="en-US" dirty="0" err="1"/>
              <a:t>검색창으로</a:t>
            </a:r>
            <a:r>
              <a:rPr lang="ko-KR" altLang="en-US" dirty="0"/>
              <a:t> 넘어감</a:t>
            </a:r>
            <a:r>
              <a:rPr lang="en-US" altLang="ko-KR" dirty="0"/>
              <a:t>. </a:t>
            </a:r>
            <a:r>
              <a:rPr lang="ko-KR" altLang="en-US" dirty="0"/>
              <a:t>우편번호 </a:t>
            </a:r>
            <a:r>
              <a:rPr lang="ko-KR" altLang="en-US" dirty="0" err="1"/>
              <a:t>검색창은</a:t>
            </a:r>
            <a:r>
              <a:rPr lang="ko-KR" altLang="en-US" dirty="0"/>
              <a:t> 링크로 해결할 수 있는지 알아본 후 </a:t>
            </a:r>
            <a:r>
              <a:rPr lang="ko-KR" altLang="en-US" dirty="0" err="1"/>
              <a:t>팝업창을</a:t>
            </a:r>
            <a:r>
              <a:rPr lang="ko-KR" altLang="en-US" dirty="0"/>
              <a:t> 따로 만들지 말지 결정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약관 선택하기 체크박스</a:t>
            </a:r>
            <a:r>
              <a:rPr lang="en-US" altLang="ko-KR" dirty="0"/>
              <a:t>. ‘</a:t>
            </a:r>
            <a:r>
              <a:rPr lang="ko-KR" altLang="en-US" dirty="0"/>
              <a:t>약관 모두 선택하기</a:t>
            </a:r>
            <a:r>
              <a:rPr lang="en-US" altLang="ko-KR" dirty="0"/>
              <a:t>’</a:t>
            </a:r>
            <a:r>
              <a:rPr lang="ko-KR" altLang="en-US" dirty="0"/>
              <a:t>를 제외한 글자는 클릭하면 해당하는 약관 상세 페이지로 전환되게 링크</a:t>
            </a:r>
            <a:r>
              <a:rPr lang="en-US" altLang="ko-KR" dirty="0"/>
              <a:t>. (</a:t>
            </a:r>
            <a:r>
              <a:rPr lang="ko-KR" altLang="en-US" dirty="0"/>
              <a:t>선택</a:t>
            </a:r>
            <a:r>
              <a:rPr lang="en-US" altLang="ko-KR" dirty="0"/>
              <a:t>) </a:t>
            </a:r>
            <a:r>
              <a:rPr lang="ko-KR" altLang="en-US" dirty="0"/>
              <a:t>표시 없는 부분은 필수 체크</a:t>
            </a:r>
            <a:r>
              <a:rPr lang="en-US" altLang="ko-KR" dirty="0"/>
              <a:t>. 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필수 정보가 모두 입력되면 클릭했을 때 </a:t>
            </a:r>
            <a:r>
              <a:rPr lang="en-US" altLang="ko-KR" dirty="0"/>
              <a:t>‘</a:t>
            </a:r>
            <a:r>
              <a:rPr lang="ko-KR" altLang="en-US" dirty="0"/>
              <a:t>회원가입이 완료되었습니다</a:t>
            </a:r>
            <a:r>
              <a:rPr lang="en-US" altLang="ko-KR" dirty="0"/>
              <a:t>.’ </a:t>
            </a:r>
            <a:r>
              <a:rPr lang="ko-KR" altLang="en-US" dirty="0" err="1"/>
              <a:t>멘트</a:t>
            </a:r>
            <a:r>
              <a:rPr lang="ko-KR" altLang="en-US" dirty="0"/>
              <a:t> 나옴</a:t>
            </a:r>
            <a:r>
              <a:rPr lang="en-US" altLang="ko-KR" dirty="0"/>
              <a:t>. </a:t>
            </a:r>
            <a:r>
              <a:rPr lang="ko-KR" altLang="en-US" dirty="0"/>
              <a:t>필수 정보 모두 입력하지 않았을 때는 회색으로 표시</a:t>
            </a:r>
            <a:r>
              <a:rPr lang="en-US" altLang="ko-KR" dirty="0"/>
              <a:t>. </a:t>
            </a:r>
            <a:br>
              <a:rPr lang="en-US" altLang="ko-KR" dirty="0"/>
            </a:b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회원가입</a:t>
            </a:r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94" y="275189"/>
            <a:ext cx="6835862" cy="4672824"/>
          </a:xfrm>
          <a:prstGeom prst="rect">
            <a:avLst/>
          </a:prstGeom>
        </p:spPr>
      </p:pic>
      <p:sp>
        <p:nvSpPr>
          <p:cNvPr id="9" name="모서리가 둥근 직사각형 8"/>
          <p:cNvSpPr/>
          <p:nvPr/>
        </p:nvSpPr>
        <p:spPr>
          <a:xfrm>
            <a:off x="5148064" y="1419622"/>
            <a:ext cx="504056" cy="23051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3581136" y="2900609"/>
            <a:ext cx="2088232" cy="100155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2436968" y="4296477"/>
            <a:ext cx="2063024" cy="21948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5040051" y="1203598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2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3347864" y="2787774"/>
            <a:ext cx="180020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3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2267744" y="4153272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4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2915817" y="455952"/>
            <a:ext cx="1080119" cy="2568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2771800" y="339502"/>
            <a:ext cx="216024" cy="21602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1030745"/>
      </p:ext>
    </p:extLst>
  </p:cSld>
  <p:clrMapOvr>
    <a:masterClrMapping/>
  </p:clrMapOvr>
</p:sld>
</file>

<file path=ppt/theme/theme1.xml><?xml version="1.0" encoding="utf-8"?>
<a:theme xmlns:a="http://schemas.openxmlformats.org/drawingml/2006/main" name="표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간지등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3741</TotalTime>
  <Words>787</Words>
  <Application>Microsoft Office PowerPoint</Application>
  <PresentationFormat>화면 슬라이드 쇼(16:9)</PresentationFormat>
  <Paragraphs>369</Paragraphs>
  <Slides>41</Slides>
  <Notes>2</Notes>
  <HiddenSlides>3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41</vt:i4>
      </vt:variant>
    </vt:vector>
  </HeadingPairs>
  <TitlesOfParts>
    <vt:vector size="47" baseType="lpstr">
      <vt:lpstr>맑은 고딕</vt:lpstr>
      <vt:lpstr>Arial</vt:lpstr>
      <vt:lpstr>Tahoma</vt:lpstr>
      <vt:lpstr>표지</vt:lpstr>
      <vt:lpstr>간지등</vt:lpstr>
      <vt:lpstr>1_디자인 사용자 지정</vt:lpstr>
      <vt:lpstr>타이틀</vt:lpstr>
      <vt:lpstr>Document History</vt:lpstr>
      <vt:lpstr>Index</vt:lpstr>
      <vt:lpstr>1. Information Architecture</vt:lpstr>
      <vt:lpstr>Information Architecture</vt:lpstr>
      <vt:lpstr>2. General Rule</vt:lpstr>
      <vt:lpstr>메인페이지</vt:lpstr>
      <vt:lpstr>로그인</vt:lpstr>
      <vt:lpstr>회원가입</vt:lpstr>
      <vt:lpstr>비밀번호 찾기</vt:lpstr>
      <vt:lpstr>설문 예시 페이지</vt:lpstr>
      <vt:lpstr>설문조사 완료 페이지</vt:lpstr>
      <vt:lpstr>필수 스토어 페이지</vt:lpstr>
      <vt:lpstr>상세페이지(상단)</vt:lpstr>
      <vt:lpstr>상세페이지(하단)</vt:lpstr>
      <vt:lpstr>장바구니(제품 無)</vt:lpstr>
      <vt:lpstr>장바구니(제품 有)</vt:lpstr>
      <vt:lpstr>구독서비스 결제 팝업</vt:lpstr>
      <vt:lpstr>주문서 (상단)</vt:lpstr>
      <vt:lpstr>주문서 (하단)</vt:lpstr>
      <vt:lpstr>주문 완료</vt:lpstr>
      <vt:lpstr>PillSu 후기 페이지(메인)</vt:lpstr>
      <vt:lpstr>정기구독 후기 상세페이지</vt:lpstr>
      <vt:lpstr>후기 등록 페이지</vt:lpstr>
      <vt:lpstr>고객센터 (메인 및 공지사항)</vt:lpstr>
      <vt:lpstr>자주 묻는 질문</vt:lpstr>
      <vt:lpstr>비회원 주문</vt:lpstr>
      <vt:lpstr>약관 및 방침(이용약관)</vt:lpstr>
      <vt:lpstr>약관 및 방침 (개인정보처리방침)</vt:lpstr>
      <vt:lpstr>약관 및 방침 (마케팅 수신동의)</vt:lpstr>
      <vt:lpstr>마이 페이지 (메인)</vt:lpstr>
      <vt:lpstr>AI 영양추천 결과</vt:lpstr>
      <vt:lpstr>정기구독 관리</vt:lpstr>
      <vt:lpstr>결제 관리</vt:lpstr>
      <vt:lpstr>쿠폰함</vt:lpstr>
      <vt:lpstr>후기 관리</vt:lpstr>
      <vt:lpstr>내 정보 관리</vt:lpstr>
      <vt:lpstr>회원 탈퇴</vt:lpstr>
      <vt:lpstr>관리자 페이지 – 회원 관리</vt:lpstr>
      <vt:lpstr>관리자 페이지 – 상품 등록</vt:lpstr>
      <vt:lpstr>관리자 페이지 – 상품 관리</vt:lpstr>
    </vt:vector>
  </TitlesOfParts>
  <Company>쀼어blog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쀼어</dc:creator>
  <cp:lastModifiedBy>admin</cp:lastModifiedBy>
  <cp:revision>253</cp:revision>
  <dcterms:created xsi:type="dcterms:W3CDTF">2006-10-05T04:04:58Z</dcterms:created>
  <dcterms:modified xsi:type="dcterms:W3CDTF">2023-10-20T08:04:09Z</dcterms:modified>
</cp:coreProperties>
</file>

<file path=docProps/thumbnail.jpeg>
</file>